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autoCompressPictures="0">
  <p:sldMasterIdLst>
    <p:sldMasterId id="2147484250" r:id="rId1"/>
  </p:sldMasterIdLst>
  <p:notesMasterIdLst>
    <p:notesMasterId r:id="rId2"/>
  </p:notesMasterIdLst>
  <p:handoutMasterIdLst>
    <p:handoutMasterId r:id="rId3"/>
  </p:handoutMasterIdLst>
  <p:sldIdLst>
    <p:sldId id="471" r:id="rId4"/>
    <p:sldId id="256" r:id="rId5"/>
    <p:sldId id="552" r:id="rId6"/>
    <p:sldId id="357" r:id="rId7"/>
    <p:sldId id="260" r:id="rId8"/>
    <p:sldId id="373" r:id="rId9"/>
    <p:sldId id="374" r:id="rId10"/>
    <p:sldId id="493" r:id="rId11"/>
    <p:sldId id="380" r:id="rId12"/>
    <p:sldId id="386" r:id="rId13"/>
    <p:sldId id="439" r:id="rId14"/>
    <p:sldId id="440" r:id="rId15"/>
    <p:sldId id="554" r:id="rId16"/>
    <p:sldId id="447" r:id="rId17"/>
    <p:sldId id="553" r:id="rId18"/>
    <p:sldId id="555" r:id="rId19"/>
    <p:sldId id="556" r:id="rId20"/>
    <p:sldId id="557" r:id="rId21"/>
    <p:sldId id="558" r:id="rId22"/>
    <p:sldId id="449" r:id="rId23"/>
    <p:sldId id="428" r:id="rId24"/>
    <p:sldId id="559" r:id="rId25"/>
    <p:sldId id="560" r:id="rId26"/>
    <p:sldId id="561" r:id="rId27"/>
    <p:sldId id="562" r:id="rId28"/>
    <p:sldId id="448" r:id="rId29"/>
    <p:sldId id="563" r:id="rId30"/>
    <p:sldId id="564" r:id="rId31"/>
    <p:sldId id="565" r:id="rId32"/>
    <p:sldId id="469" r:id="rId33"/>
    <p:sldId id="566" r:id="rId34"/>
    <p:sldId id="486" r:id="rId35"/>
    <p:sldId id="359" r:id="rId36"/>
    <p:sldId id="537" r:id="rId37"/>
    <p:sldId id="567" r:id="rId38"/>
    <p:sldId id="538" r:id="rId39"/>
    <p:sldId id="545" r:id="rId40"/>
    <p:sldId id="542" r:id="rId41"/>
    <p:sldId id="543" r:id="rId42"/>
    <p:sldId id="539" r:id="rId43"/>
    <p:sldId id="540" r:id="rId44"/>
    <p:sldId id="541" r:id="rId45"/>
    <p:sldId id="568" r:id="rId46"/>
    <p:sldId id="544" r:id="rId47"/>
    <p:sldId id="569" r:id="rId48"/>
    <p:sldId id="570" r:id="rId49"/>
    <p:sldId id="571" r:id="rId50"/>
    <p:sldId id="572" r:id="rId51"/>
    <p:sldId id="573" r:id="rId52"/>
    <p:sldId id="512" r:id="rId53"/>
    <p:sldId id="574" r:id="rId54"/>
    <p:sldId id="575" r:id="rId55"/>
    <p:sldId id="576" r:id="rId56"/>
    <p:sldId id="548" r:id="rId57"/>
    <p:sldId id="514" r:id="rId58"/>
    <p:sldId id="416" r:id="rId59"/>
    <p:sldId id="371" r:id="rId60"/>
  </p:sldIdLst>
  <p:sldSz cx="9144000" cy="6858000" type="screen4x3"/>
  <p:notesSz cx="6864350" cy="9996488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present/>
    <p:sldAll/>
    <p:penClr>
      <a:prstClr val="red"/>
    </p:penClr>
    <p:extLst>
      <p:ext uri="{2FDB2607-1784-4EEB-B798-7EB5836EED8A}">
        <p14:showMediaCtrls xmlns:p14="http://schemas.microsoft.com/office/powerpoint/2010/main" val="1"/>
      </p:ext>
    </p:extLst>
  </p:showPr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TxStyle/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TxStyle/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TxStyle/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horzBarState="maximized">
    <p:restoredLeft sz="14218" autoAdjust="0"/>
    <p:restoredTop sz="94645" autoAdjust="0"/>
  </p:normalViewPr>
  <p:slideViewPr>
    <p:cSldViewPr snapToGrid="0" snapToObjects="1">
      <p:cViewPr varScale="1">
        <p:scale>
          <a:sx n="100" d="100"/>
          <a:sy n="100" d="100"/>
        </p:scale>
        <p:origin x="1200" y="96"/>
      </p:cViewPr>
      <p:guideLst>
        <p:guide orient="horz" pos="2159"/>
        <p:guide pos="287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7.xml"  /><Relationship Id="rId11" Type="http://schemas.openxmlformats.org/officeDocument/2006/relationships/slide" Target="slides/slide8.xml"  /><Relationship Id="rId12" Type="http://schemas.openxmlformats.org/officeDocument/2006/relationships/slide" Target="slides/slide9.xml"  /><Relationship Id="rId13" Type="http://schemas.openxmlformats.org/officeDocument/2006/relationships/slide" Target="slides/slide10.xml"  /><Relationship Id="rId14" Type="http://schemas.openxmlformats.org/officeDocument/2006/relationships/slide" Target="slides/slide11.xml"  /><Relationship Id="rId15" Type="http://schemas.openxmlformats.org/officeDocument/2006/relationships/slide" Target="slides/slide12.xml"  /><Relationship Id="rId16" Type="http://schemas.openxmlformats.org/officeDocument/2006/relationships/slide" Target="slides/slide13.xml"  /><Relationship Id="rId17" Type="http://schemas.openxmlformats.org/officeDocument/2006/relationships/slide" Target="slides/slide14.xml"  /><Relationship Id="rId18" Type="http://schemas.openxmlformats.org/officeDocument/2006/relationships/slide" Target="slides/slide15.xml"  /><Relationship Id="rId19" Type="http://schemas.openxmlformats.org/officeDocument/2006/relationships/slide" Target="slides/slide16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7.xml"  /><Relationship Id="rId21" Type="http://schemas.openxmlformats.org/officeDocument/2006/relationships/slide" Target="slides/slide18.xml"  /><Relationship Id="rId22" Type="http://schemas.openxmlformats.org/officeDocument/2006/relationships/slide" Target="slides/slide19.xml"  /><Relationship Id="rId23" Type="http://schemas.openxmlformats.org/officeDocument/2006/relationships/slide" Target="slides/slide20.xml"  /><Relationship Id="rId24" Type="http://schemas.openxmlformats.org/officeDocument/2006/relationships/slide" Target="slides/slide21.xml"  /><Relationship Id="rId25" Type="http://schemas.openxmlformats.org/officeDocument/2006/relationships/slide" Target="slides/slide22.xml"  /><Relationship Id="rId26" Type="http://schemas.openxmlformats.org/officeDocument/2006/relationships/slide" Target="slides/slide23.xml"  /><Relationship Id="rId27" Type="http://schemas.openxmlformats.org/officeDocument/2006/relationships/slide" Target="slides/slide24.xml"  /><Relationship Id="rId28" Type="http://schemas.openxmlformats.org/officeDocument/2006/relationships/slide" Target="slides/slide25.xml"  /><Relationship Id="rId29" Type="http://schemas.openxmlformats.org/officeDocument/2006/relationships/slide" Target="slides/slide26.xml"  /><Relationship Id="rId3" Type="http://schemas.openxmlformats.org/officeDocument/2006/relationships/handoutMaster" Target="handoutMasters/handoutMaster1.xml"  /><Relationship Id="rId30" Type="http://schemas.openxmlformats.org/officeDocument/2006/relationships/slide" Target="slides/slide27.xml"  /><Relationship Id="rId31" Type="http://schemas.openxmlformats.org/officeDocument/2006/relationships/slide" Target="slides/slide28.xml"  /><Relationship Id="rId32" Type="http://schemas.openxmlformats.org/officeDocument/2006/relationships/slide" Target="slides/slide29.xml"  /><Relationship Id="rId33" Type="http://schemas.openxmlformats.org/officeDocument/2006/relationships/slide" Target="slides/slide30.xml"  /><Relationship Id="rId34" Type="http://schemas.openxmlformats.org/officeDocument/2006/relationships/slide" Target="slides/slide31.xml"  /><Relationship Id="rId35" Type="http://schemas.openxmlformats.org/officeDocument/2006/relationships/slide" Target="slides/slide32.xml"  /><Relationship Id="rId36" Type="http://schemas.openxmlformats.org/officeDocument/2006/relationships/slide" Target="slides/slide33.xml"  /><Relationship Id="rId37" Type="http://schemas.openxmlformats.org/officeDocument/2006/relationships/slide" Target="slides/slide34.xml"  /><Relationship Id="rId38" Type="http://schemas.openxmlformats.org/officeDocument/2006/relationships/slide" Target="slides/slide35.xml"  /><Relationship Id="rId39" Type="http://schemas.openxmlformats.org/officeDocument/2006/relationships/slide" Target="slides/slide36.xml"  /><Relationship Id="rId4" Type="http://schemas.openxmlformats.org/officeDocument/2006/relationships/slide" Target="slides/slide1.xml"  /><Relationship Id="rId40" Type="http://schemas.openxmlformats.org/officeDocument/2006/relationships/slide" Target="slides/slide37.xml"  /><Relationship Id="rId41" Type="http://schemas.openxmlformats.org/officeDocument/2006/relationships/slide" Target="slides/slide38.xml"  /><Relationship Id="rId42" Type="http://schemas.openxmlformats.org/officeDocument/2006/relationships/slide" Target="slides/slide39.xml"  /><Relationship Id="rId43" Type="http://schemas.openxmlformats.org/officeDocument/2006/relationships/slide" Target="slides/slide40.xml"  /><Relationship Id="rId44" Type="http://schemas.openxmlformats.org/officeDocument/2006/relationships/slide" Target="slides/slide41.xml"  /><Relationship Id="rId45" Type="http://schemas.openxmlformats.org/officeDocument/2006/relationships/slide" Target="slides/slide42.xml"  /><Relationship Id="rId46" Type="http://schemas.openxmlformats.org/officeDocument/2006/relationships/slide" Target="slides/slide43.xml"  /><Relationship Id="rId47" Type="http://schemas.openxmlformats.org/officeDocument/2006/relationships/slide" Target="slides/slide44.xml"  /><Relationship Id="rId48" Type="http://schemas.openxmlformats.org/officeDocument/2006/relationships/slide" Target="slides/slide45.xml"  /><Relationship Id="rId49" Type="http://schemas.openxmlformats.org/officeDocument/2006/relationships/slide" Target="slides/slide46.xml"  /><Relationship Id="rId5" Type="http://schemas.openxmlformats.org/officeDocument/2006/relationships/slide" Target="slides/slide2.xml"  /><Relationship Id="rId50" Type="http://schemas.openxmlformats.org/officeDocument/2006/relationships/slide" Target="slides/slide47.xml"  /><Relationship Id="rId51" Type="http://schemas.openxmlformats.org/officeDocument/2006/relationships/slide" Target="slides/slide48.xml"  /><Relationship Id="rId52" Type="http://schemas.openxmlformats.org/officeDocument/2006/relationships/slide" Target="slides/slide49.xml"  /><Relationship Id="rId53" Type="http://schemas.openxmlformats.org/officeDocument/2006/relationships/slide" Target="slides/slide50.xml"  /><Relationship Id="rId54" Type="http://schemas.openxmlformats.org/officeDocument/2006/relationships/slide" Target="slides/slide51.xml"  /><Relationship Id="rId55" Type="http://schemas.openxmlformats.org/officeDocument/2006/relationships/slide" Target="slides/slide52.xml"  /><Relationship Id="rId56" Type="http://schemas.openxmlformats.org/officeDocument/2006/relationships/slide" Target="slides/slide53.xml"  /><Relationship Id="rId57" Type="http://schemas.openxmlformats.org/officeDocument/2006/relationships/slide" Target="slides/slide54.xml"  /><Relationship Id="rId58" Type="http://schemas.openxmlformats.org/officeDocument/2006/relationships/slide" Target="slides/slide55.xml"  /><Relationship Id="rId59" Type="http://schemas.openxmlformats.org/officeDocument/2006/relationships/slide" Target="slides/slide56.xml"  /><Relationship Id="rId6" Type="http://schemas.openxmlformats.org/officeDocument/2006/relationships/slide" Target="slides/slide3.xml"  /><Relationship Id="rId60" Type="http://schemas.openxmlformats.org/officeDocument/2006/relationships/slide" Target="slides/slide57.xml"  /><Relationship Id="rId61" Type="http://schemas.openxmlformats.org/officeDocument/2006/relationships/presProps" Target="presProps.xml"  /><Relationship Id="rId62" Type="http://schemas.openxmlformats.org/officeDocument/2006/relationships/viewProps" Target="viewProps.xml"  /><Relationship Id="rId63" Type="http://schemas.openxmlformats.org/officeDocument/2006/relationships/theme" Target="theme/theme1.xml"  /><Relationship Id="rId64" Type="http://schemas.openxmlformats.org/officeDocument/2006/relationships/tableStyles" Target="tableStyles.xml"  /><Relationship Id="rId7" Type="http://schemas.openxmlformats.org/officeDocument/2006/relationships/slide" Target="slides/slide4.xml"  /><Relationship Id="rId8" Type="http://schemas.openxmlformats.org/officeDocument/2006/relationships/slide" Target="slides/slide5.xml"  /><Relationship Id="rId9" Type="http://schemas.openxmlformats.org/officeDocument/2006/relationships/slide" Target="slides/slide6.xml"  /></Relationships>
</file>

<file path=ppt/handoutMasters/_rels/handout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3.xml"  /></Relationships>
</file>

<file path=ppt/handoutMasters/handoutMaster1.xml><?xml version="1.0" encoding="utf-8"?>
<p:handout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4975" cy="500063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7788" y="0"/>
            <a:ext cx="2974975" cy="500063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50555E8E-07A7-4301-863B-D15DA7B6DA34}" type="datetime1">
              <a:rPr lang="ko-KR" altLang="en-US"/>
              <a:pPr lvl="0">
                <a:defRPr/>
              </a:pPr>
              <a:t>2023-07-05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94838"/>
            <a:ext cx="2974975" cy="500062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7788" y="9494838"/>
            <a:ext cx="2974975" cy="500062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E00A9CD0-19BD-4F0C-A25A-BE29C00D62F9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4552" cy="501560"/>
          </a:xfrm>
          <a:prstGeom prst="rect">
            <a:avLst/>
          </a:prstGeom>
        </p:spPr>
        <p:txBody>
          <a:bodyPr vert="horz" lIns="96341" tIns="48171" rIns="96341" bIns="48171"/>
          <a:lstStyle>
            <a:lvl1pPr algn="l">
              <a:defRPr sz="13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8210" y="0"/>
            <a:ext cx="2974552" cy="501560"/>
          </a:xfrm>
          <a:prstGeom prst="rect">
            <a:avLst/>
          </a:prstGeom>
        </p:spPr>
        <p:txBody>
          <a:bodyPr vert="horz" lIns="96341" tIns="48171" rIns="96341" bIns="48171"/>
          <a:lstStyle>
            <a:lvl1pPr algn="r">
              <a:defRPr sz="1300"/>
            </a:lvl1pPr>
          </a:lstStyle>
          <a:p>
            <a:pPr lvl="0">
              <a:defRPr/>
            </a:pPr>
            <a:fld id="{5369A76B-6278-4649-B535-31EF52A8CEF3}" type="datetime1">
              <a:rPr lang="ko-KR" altLang="en-US"/>
              <a:pPr lvl="0">
                <a:defRPr/>
              </a:pPr>
              <a:t>2023-07-05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84275" y="1249363"/>
            <a:ext cx="4495800" cy="33734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341" tIns="48171" rIns="96341" bIns="48171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6435" y="4810810"/>
            <a:ext cx="5491480" cy="3936117"/>
          </a:xfrm>
          <a:prstGeom prst="rect">
            <a:avLst/>
          </a:prstGeom>
        </p:spPr>
        <p:txBody>
          <a:bodyPr vert="horz" lIns="96341" tIns="48171" rIns="96341" bIns="48171"/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94929"/>
            <a:ext cx="2974552" cy="501559"/>
          </a:xfrm>
          <a:prstGeom prst="rect">
            <a:avLst/>
          </a:prstGeom>
        </p:spPr>
        <p:txBody>
          <a:bodyPr vert="horz" lIns="96341" tIns="48171" rIns="96341" bIns="48171" anchor="b"/>
          <a:lstStyle>
            <a:lvl1pPr algn="l">
              <a:defRPr sz="13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8210" y="9494929"/>
            <a:ext cx="2974552" cy="501559"/>
          </a:xfrm>
          <a:prstGeom prst="rect">
            <a:avLst/>
          </a:prstGeom>
        </p:spPr>
        <p:txBody>
          <a:bodyPr vert="horz" lIns="96341" tIns="48171" rIns="96341" bIns="48171" anchor="b"/>
          <a:lstStyle>
            <a:lvl1pPr algn="r">
              <a:defRPr sz="1300"/>
            </a:lvl1pPr>
          </a:lstStyle>
          <a:p>
            <a:pPr lvl="0">
              <a:defRPr/>
            </a:pPr>
            <a:fld id="{08D1084C-C5EC-43DE-A90F-831C4D7FBF72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7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8.xml"  /><Relationship Id="rId2" Type="http://schemas.openxmlformats.org/officeDocument/2006/relationships/notesMaster" Target="../notesMasters/notesMaster1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slide" Target="../slides/slide9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8D1084C-C5EC-43DE-A90F-831C4D7FBF72}" type="slidenum">
              <a:rPr lang="en-US" altLang="en-US"/>
              <a:pPr lvl="0">
                <a:defRPr/>
              </a:pPr>
              <a:t>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8D1084C-C5EC-43DE-A90F-831C4D7FBF72}" type="slidenum">
              <a:rPr lang="en-US" altLang="en-US"/>
              <a:pPr lvl="0">
                <a:defRPr/>
              </a:pPr>
              <a:t>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8D1084C-C5EC-43DE-A90F-831C4D7FBF72}" type="slidenum">
              <a:rPr lang="en-US" altLang="en-US"/>
              <a:pPr lvl="0">
                <a:defRPr/>
              </a:pPr>
              <a:t>9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8466" y="-8468"/>
            <a:ext cx="9171316" cy="6874935"/>
            <a:chOff x="-8466" y="-8468"/>
            <a:chExt cx="9171316" cy="6874935"/>
          </a:xfrm>
        </p:grpSpPr>
        <p:cxnSp>
          <p:nvCxnSpPr>
            <p:cNvPr id="28" name="Straight Connector 27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Freeform 29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Freeform 30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Freeform 31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Freeform 32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Freeform 33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Freeform 34"/>
            <p:cNvSpPr/>
            <p:nvPr/>
          </p:nvSpPr>
          <p:spPr>
            <a:xfrm>
              <a:off x="8094165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Freeform 35"/>
            <p:cNvSpPr/>
            <p:nvPr/>
          </p:nvSpPr>
          <p:spPr>
            <a:xfrm>
              <a:off x="8068764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17"/>
            <p:cNvSpPr/>
            <p:nvPr/>
          </p:nvSpPr>
          <p:spPr>
            <a:xfrm>
              <a:off x="-8466" y="-8468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0595" y="2404534"/>
            <a:ext cx="5826719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0595" y="4050834"/>
            <a:ext cx="5826719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1BF7DB-DB62-A043-BAAF-0F790FF2A447}" type="datetimeFigureOut">
              <a:rPr lang="en-US" smtClean="0"/>
              <a:pPr/>
              <a:t>5/16/2023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85337B-F046-F345-AC1D-E29AD76376D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5386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4470400"/>
            <a:ext cx="6347714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B10C3-9445-41C9-B0E3-6F46B6581ACA}" type="datetimeFigureOut">
              <a:rPr lang="ko-KR" altLang="en-US" smtClean="0"/>
              <a:pPr/>
              <a:t>2023-05-16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621A1A-18DB-49E8-9026-F70AE02BB2C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63622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01074" y="3632200"/>
            <a:ext cx="541980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470400"/>
            <a:ext cx="6347715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B10C3-9445-41C9-B0E3-6F46B6581ACA}" type="datetimeFigureOut">
              <a:rPr lang="ko-KR" altLang="en-US" smtClean="0"/>
              <a:pPr/>
              <a:t>2023-05-16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621A1A-18DB-49E8-9026-F70AE02BB2CB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849792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1931988"/>
            <a:ext cx="6347715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B10C3-9445-41C9-B0E3-6F46B6581ACA}" type="datetimeFigureOut">
              <a:rPr lang="ko-KR" altLang="en-US" smtClean="0"/>
              <a:pPr/>
              <a:t>2023-05-16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621A1A-18DB-49E8-9026-F70AE02BB2C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34155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인용문 있는 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B10C3-9445-41C9-B0E3-6F46B6581ACA}" type="datetimeFigureOut">
              <a:rPr lang="ko-KR" altLang="en-US" smtClean="0"/>
              <a:pPr/>
              <a:t>2023-05-16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621A1A-18DB-49E8-9026-F70AE02BB2CB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806939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참 또는 거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848" y="609600"/>
            <a:ext cx="6341465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B10C3-9445-41C9-B0E3-6F46B6581ACA}" type="datetimeFigureOut">
              <a:rPr lang="ko-KR" altLang="en-US" smtClean="0"/>
              <a:pPr/>
              <a:t>2023-05-16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621A1A-18DB-49E8-9026-F70AE02BB2C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673145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1BF7DB-DB62-A043-BAAF-0F790FF2A447}" type="datetimeFigureOut">
              <a:rPr lang="en-US" smtClean="0"/>
              <a:pPr/>
              <a:t>5/16/2023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85337B-F046-F345-AC1D-E29AD76376D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69537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977312" y="609600"/>
            <a:ext cx="978812" cy="5251451"/>
          </a:xfrm>
        </p:spPr>
        <p:txBody>
          <a:bodyPr vert="eaVert" anchor="ctr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599" y="609600"/>
            <a:ext cx="5195026" cy="5251451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1BF7DB-DB62-A043-BAAF-0F790FF2A447}" type="datetimeFigureOut">
              <a:rPr lang="en-US" smtClean="0"/>
              <a:pPr/>
              <a:t>5/16/2023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85337B-F046-F345-AC1D-E29AD76376D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8519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1BF7DB-DB62-A043-BAAF-0F790FF2A447}" type="datetimeFigureOut">
              <a:rPr lang="en-US" smtClean="0"/>
              <a:pPr/>
              <a:t>5/16/2023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85337B-F046-F345-AC1D-E29AD76376D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5966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2700868"/>
            <a:ext cx="6347715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1BF7DB-DB62-A043-BAAF-0F790FF2A447}" type="datetimeFigureOut">
              <a:rPr lang="en-US" smtClean="0"/>
              <a:pPr/>
              <a:t>5/16/2023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85337B-F046-F345-AC1D-E29AD76376D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5494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1320800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2160589"/>
            <a:ext cx="3088109" cy="388077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9204" y="2160590"/>
            <a:ext cx="3088110" cy="388077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1BF7DB-DB62-A043-BAAF-0F790FF2A447}" type="datetimeFigureOut">
              <a:rPr lang="en-US" smtClean="0"/>
              <a:pPr/>
              <a:t>5/16/2023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85337B-F046-F345-AC1D-E29AD76376D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772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599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66640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66640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1BF7DB-DB62-A043-BAAF-0F790FF2A447}" type="datetimeFigureOut">
              <a:rPr lang="en-US" smtClean="0"/>
              <a:pPr/>
              <a:t>5/16/2023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85337B-F046-F345-AC1D-E29AD76376D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5379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4" cy="1320800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1BF7DB-DB62-A043-BAAF-0F790FF2A447}" type="datetimeFigureOut">
              <a:rPr lang="en-US" smtClean="0"/>
              <a:pPr/>
              <a:t>5/16/2023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85337B-F046-F345-AC1D-E29AD76376D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0427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1BF7DB-DB62-A043-BAAF-0F790FF2A447}" type="datetimeFigureOut">
              <a:rPr lang="en-US" smtClean="0"/>
              <a:pPr/>
              <a:t>5/16/2023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85337B-F046-F345-AC1D-E29AD76376D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5466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1498604"/>
            <a:ext cx="2790182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1275" y="514925"/>
            <a:ext cx="3386037" cy="5526437"/>
          </a:xfrm>
        </p:spPr>
        <p:txBody>
          <a:bodyPr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2777069"/>
            <a:ext cx="2790182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1BF7DB-DB62-A043-BAAF-0F790FF2A447}" type="datetimeFigureOut">
              <a:rPr lang="en-US" smtClean="0"/>
              <a:pPr/>
              <a:t>5/16/2023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85337B-F046-F345-AC1D-E29AD76376D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3666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4800600"/>
            <a:ext cx="6347714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" y="609600"/>
            <a:ext cx="6347714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5367338"/>
            <a:ext cx="6347714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1BF7DB-DB62-A043-BAAF-0F790FF2A447}" type="datetimeFigureOut">
              <a:rPr lang="en-US" smtClean="0"/>
              <a:pPr/>
              <a:t>5/16/2023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85337B-F046-F345-AC1D-E29AD76376D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286033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slideLayout" Target="../slideLayouts/slideLayout12.xml"  /><Relationship Id="rId13" Type="http://schemas.openxmlformats.org/officeDocument/2006/relationships/slideLayout" Target="../slideLayouts/slideLayout13.xml"  /><Relationship Id="rId14" Type="http://schemas.openxmlformats.org/officeDocument/2006/relationships/slideLayout" Target="../slideLayouts/slideLayout14.xml"  /><Relationship Id="rId15" Type="http://schemas.openxmlformats.org/officeDocument/2006/relationships/slideLayout" Target="../slideLayouts/slideLayout15.xml"  /><Relationship Id="rId16" Type="http://schemas.openxmlformats.org/officeDocument/2006/relationships/slideLayout" Target="../slideLayouts/slideLayout16.xml"  /><Relationship Id="rId17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8467" y="-8468"/>
            <a:ext cx="9171317" cy="6874935"/>
            <a:chOff x="-8467" y="-8468"/>
            <a:chExt cx="9171317" cy="6874935"/>
          </a:xfrm>
        </p:grpSpPr>
        <p:sp>
          <p:nvSpPr>
            <p:cNvPr id="7" name="Freeform 6"/>
            <p:cNvSpPr/>
            <p:nvPr/>
          </p:nvSpPr>
          <p:spPr>
            <a:xfrm>
              <a:off x="-8467" y="4013200"/>
              <a:ext cx="457200" cy="2853267"/>
            </a:xfrm>
            <a:custGeom>
              <a:avLst/>
              <a:gdLst/>
              <a:ahLst/>
              <a:cxnLst/>
              <a:rect l="l" t="t" r="r" b="b"/>
              <a:pathLst>
                <a:path w="457200" h="2853267">
                  <a:moveTo>
                    <a:pt x="0" y="0"/>
                  </a:moveTo>
                  <a:lnTo>
                    <a:pt x="457200" y="2853267"/>
                  </a:lnTo>
                  <a:lnTo>
                    <a:pt x="0" y="2844800"/>
                  </a:lnTo>
                  <a:cubicBezTo>
                    <a:pt x="2822" y="1905000"/>
                    <a:pt x="5645" y="965200"/>
                    <a:pt x="0" y="0"/>
                  </a:cubicBez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8" name="Straight Connector 7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Freeform 9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12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13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Freeform 14"/>
            <p:cNvSpPr/>
            <p:nvPr/>
          </p:nvSpPr>
          <p:spPr>
            <a:xfrm>
              <a:off x="8094165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15"/>
            <p:cNvSpPr/>
            <p:nvPr/>
          </p:nvSpPr>
          <p:spPr>
            <a:xfrm>
              <a:off x="8068764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590"/>
            <a:ext cx="6347714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05258" y="6041363"/>
            <a:ext cx="6841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EB10C3-9445-41C9-B0E3-6F46B6581ACA}" type="datetimeFigureOut">
              <a:rPr lang="ko-KR" altLang="en-US" smtClean="0"/>
              <a:pPr/>
              <a:t>2023-05-16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599" y="6041363"/>
            <a:ext cx="46229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44676" y="6041363"/>
            <a:ext cx="5126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F5621A1A-18DB-49E8-9026-F70AE02BB2C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20231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60" r:id="rId1"/>
    <p:sldLayoutId id="2147484161" r:id="rId2"/>
    <p:sldLayoutId id="2147484162" r:id="rId3"/>
    <p:sldLayoutId id="2147484163" r:id="rId4"/>
    <p:sldLayoutId id="2147484164" r:id="rId5"/>
    <p:sldLayoutId id="2147484165" r:id="rId6"/>
    <p:sldLayoutId id="2147484166" r:id="rId7"/>
    <p:sldLayoutId id="2147484167" r:id="rId8"/>
    <p:sldLayoutId id="2147484168" r:id="rId9"/>
    <p:sldLayoutId id="2147484169" r:id="rId10"/>
    <p:sldLayoutId id="2147484170" r:id="rId11"/>
    <p:sldLayoutId id="2147484171" r:id="rId12"/>
    <p:sldLayoutId id="2147484172" r:id="rId13"/>
    <p:sldLayoutId id="2147484173" r:id="rId14"/>
    <p:sldLayoutId id="2147484174" r:id="rId15"/>
    <p:sldLayoutId id="2147484175" r:id="rId16"/>
  </p:sldLayoutIdLst>
  <p:txStyles>
    <p:titleStyle>
      <a:lvl1pPr algn="l" defTabSz="457200" rtl="0" eaLnBrk="1" latinLnBrk="1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.jpe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.jpe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.pn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.pn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.jpeg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7.jpeg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8.png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9.png"  /></Relationships>
</file>

<file path=ppt/slides/_rels/slide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0.png"  /></Relationships>
</file>

<file path=ppt/slides/_rels/slide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1.png"  /></Relationships>
</file>

<file path=ppt/slides/_rels/slide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2.png"  /></Relationships>
</file>

<file path=ppt/slides/_rels/slide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3.png"  /></Relationships>
</file>

<file path=ppt/slides/_rels/slide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4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5.png"  /></Relationships>
</file>

<file path=ppt/slides/_rels/slide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6.png"  /></Relationships>
</file>

<file path=ppt/slides/_rels/slide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7.png"  /></Relationships>
</file>

<file path=ppt/slides/_rels/slide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8.png"  /></Relationships>
</file>

<file path=ppt/slides/_rels/slide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9.png"  /></Relationships>
</file>

<file path=ppt/slides/_rels/slide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0.png"  /></Relationships>
</file>

<file path=ppt/slides/_rels/slide4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1.png"  /></Relationships>
</file>

<file path=ppt/slides/_rels/slide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2.png"  /></Relationships>
</file>

<file path=ppt/slides/_rels/slide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3.png"  /></Relationships>
</file>

<file path=ppt/slides/_rels/slide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4.jpe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5.jpeg"  /></Relationships>
</file>

<file path=ppt/slides/_rels/slide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6.jpeg"  /></Relationships>
</file>

<file path=ppt/slides/_rels/slide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7.jpeg"  /></Relationships>
</file>

<file path=ppt/slides/_rels/slide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5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8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2" Type="http://schemas.openxmlformats.org/officeDocument/2006/relationships/slideLayout" Target="../slideLayouts/slideLayout2.xml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.xml"  /><Relationship Id="rId2" Type="http://schemas.openxmlformats.org/officeDocument/2006/relationships/slideLayout" Target="../slideLayouts/slideLayout2.xml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.xml"  /><Relationship Id="rId2" Type="http://schemas.openxmlformats.org/officeDocument/2006/relationships/slideLayout" Target="../slideLayouts/slideLayout2.xml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/>
          <p:nvPr/>
        </p:nvCxnSpPr>
        <p:spPr>
          <a:xfrm>
            <a:off x="844733" y="1969168"/>
            <a:ext cx="7613467" cy="0"/>
          </a:xfrm>
          <a:prstGeom prst="line">
            <a:avLst/>
          </a:prstGeom>
          <a:ln w="12700">
            <a:solidFill>
              <a:srgbClr val="1d2b37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제목 3"/>
          <p:cNvSpPr>
            <a:spLocks noGrp="1"/>
          </p:cNvSpPr>
          <p:nvPr>
            <p:ph type="ctrTitle" idx="0"/>
          </p:nvPr>
        </p:nvSpPr>
        <p:spPr>
          <a:xfrm>
            <a:off x="685800" y="1049396"/>
            <a:ext cx="7772400" cy="1109732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lang="ko-KR" altLang="en-US"/>
              <a:t>수료 프로젝트</a:t>
            </a:r>
            <a:endParaRPr lang="ko-KR" altLang="en-US" sz="2200" b="1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685800" y="4018084"/>
            <a:ext cx="7410565" cy="833833"/>
          </a:xfrm>
          <a:effectLst/>
        </p:spPr>
        <p:txBody>
          <a:bodyPr>
            <a:noAutofit/>
          </a:bodyPr>
          <a:lstStyle/>
          <a:p>
            <a:pPr lvl="0">
              <a:defRPr/>
            </a:pPr>
            <a:r>
              <a:rPr lang="ko-KR" altLang="en-US" sz="1800" b="1">
                <a:solidFill>
                  <a:schemeClr val="tx1"/>
                </a:solidFill>
                <a:latin typeface="+mj-ea"/>
                <a:ea typeface="+mj-ea"/>
                <a:cs typeface="SM JGothic Std Regular"/>
              </a:rPr>
              <a:t> </a:t>
            </a:r>
            <a:r>
              <a:rPr lang="ko-KR" altLang="en-US" sz="2400" b="1">
                <a:solidFill>
                  <a:schemeClr val="tx1"/>
                </a:solidFill>
                <a:latin typeface="+mj-ea"/>
                <a:ea typeface="+mj-ea"/>
                <a:cs typeface="SM JGothic Std Regular"/>
              </a:rPr>
              <a:t>딥러닝 기반의 개인화 서비스 구축을 위한 추천 시스템</a:t>
            </a:r>
            <a:r>
              <a:rPr lang="en-US" altLang="ko-KR" sz="2400" b="1">
                <a:solidFill>
                  <a:schemeClr val="tx1"/>
                </a:solidFill>
                <a:latin typeface="+mj-ea"/>
                <a:ea typeface="+mj-ea"/>
                <a:cs typeface="SM JGothic Std Regular"/>
              </a:rPr>
              <a:t>, </a:t>
            </a:r>
            <a:r>
              <a:rPr lang="ko-KR" altLang="en-US" sz="2400" b="1">
                <a:solidFill>
                  <a:schemeClr val="tx1"/>
                </a:solidFill>
                <a:latin typeface="+mj-ea"/>
                <a:ea typeface="+mj-ea"/>
                <a:cs typeface="SM JGothic Std Regular"/>
              </a:rPr>
              <a:t>챗봇 개발자 과정</a:t>
            </a:r>
            <a:endParaRPr lang="ko-KR" altLang="en-US" sz="2400" b="1">
              <a:solidFill>
                <a:schemeClr val="tx1"/>
              </a:solidFill>
              <a:latin typeface="+mj-ea"/>
              <a:ea typeface="+mj-ea"/>
              <a:cs typeface="SM JGothic Std Regular"/>
            </a:endParaRPr>
          </a:p>
          <a:p>
            <a:pPr lvl="0">
              <a:defRPr/>
            </a:pPr>
            <a:r>
              <a:rPr lang="en-US" altLang="ko-KR" b="1">
                <a:solidFill>
                  <a:schemeClr val="tx1"/>
                </a:solidFill>
                <a:latin typeface="+mj-ea"/>
                <a:ea typeface="+mj-ea"/>
                <a:cs typeface="SM JGothic Std Regular"/>
              </a:rPr>
              <a:t>(K-Digital</a:t>
            </a:r>
            <a:r>
              <a:rPr lang="ko-KR" altLang="en-US" b="1">
                <a:solidFill>
                  <a:schemeClr val="tx1"/>
                </a:solidFill>
                <a:latin typeface="+mj-ea"/>
                <a:ea typeface="+mj-ea"/>
                <a:cs typeface="SM JGothic Std Regular"/>
              </a:rPr>
              <a:t> </a:t>
            </a:r>
            <a:r>
              <a:rPr lang="en-US" altLang="ko-KR" b="1">
                <a:solidFill>
                  <a:schemeClr val="tx1"/>
                </a:solidFill>
                <a:latin typeface="+mj-ea"/>
                <a:ea typeface="+mj-ea"/>
                <a:cs typeface="SM JGothic Std Regular"/>
              </a:rPr>
              <a:t>Training)</a:t>
            </a:r>
            <a:endParaRPr lang="en-US" altLang="ko-KR" b="1">
              <a:solidFill>
                <a:schemeClr val="tx1"/>
              </a:solidFill>
              <a:latin typeface="+mj-ea"/>
              <a:ea typeface="+mj-ea"/>
              <a:cs typeface="SM JGothic Std Regular"/>
            </a:endParaRPr>
          </a:p>
          <a:p>
            <a:pPr lvl="0">
              <a:defRPr/>
            </a:pPr>
            <a:r>
              <a:rPr lang="en-US" altLang="ko-KR" sz="1800" b="1">
                <a:solidFill>
                  <a:schemeClr val="tx1"/>
                </a:solidFill>
                <a:latin typeface="+mj-ea"/>
                <a:ea typeface="+mj-ea"/>
                <a:cs typeface="SM JGothic Std Regular"/>
              </a:rPr>
              <a:t>(2023</a:t>
            </a:r>
            <a:r>
              <a:rPr lang="ko-KR" altLang="en-US" sz="1800" b="1">
                <a:solidFill>
                  <a:schemeClr val="tx1"/>
                </a:solidFill>
                <a:latin typeface="+mj-ea"/>
                <a:ea typeface="+mj-ea"/>
                <a:cs typeface="SM JGothic Std Regular"/>
              </a:rPr>
              <a:t>년 </a:t>
            </a:r>
            <a:r>
              <a:rPr lang="en-US" altLang="ko-KR" sz="1800" b="1">
                <a:solidFill>
                  <a:schemeClr val="tx1"/>
                </a:solidFill>
                <a:latin typeface="+mj-ea"/>
                <a:ea typeface="+mj-ea"/>
                <a:cs typeface="SM JGothic Std Regular"/>
              </a:rPr>
              <a:t>1</a:t>
            </a:r>
            <a:r>
              <a:rPr lang="ko-KR" altLang="en-US" sz="1800" b="1">
                <a:solidFill>
                  <a:schemeClr val="tx1"/>
                </a:solidFill>
                <a:latin typeface="+mj-ea"/>
                <a:ea typeface="+mj-ea"/>
                <a:cs typeface="SM JGothic Std Regular"/>
              </a:rPr>
              <a:t>월 </a:t>
            </a:r>
            <a:r>
              <a:rPr lang="en-US" altLang="ko-KR" sz="1800" b="1">
                <a:solidFill>
                  <a:schemeClr val="tx1"/>
                </a:solidFill>
                <a:latin typeface="+mj-ea"/>
                <a:ea typeface="+mj-ea"/>
                <a:cs typeface="SM JGothic Std Regular"/>
              </a:rPr>
              <a:t>27</a:t>
            </a:r>
            <a:r>
              <a:rPr lang="ko-KR" altLang="en-US" sz="1800" b="1">
                <a:solidFill>
                  <a:schemeClr val="tx1"/>
                </a:solidFill>
                <a:latin typeface="+mj-ea"/>
                <a:ea typeface="+mj-ea"/>
                <a:cs typeface="SM JGothic Std Regular"/>
              </a:rPr>
              <a:t>일</a:t>
            </a:r>
            <a:r>
              <a:rPr lang="en-US" altLang="ko-KR" sz="1800" b="1">
                <a:solidFill>
                  <a:schemeClr val="tx1"/>
                </a:solidFill>
                <a:latin typeface="+mj-ea"/>
                <a:ea typeface="+mj-ea"/>
                <a:cs typeface="SM JGothic Std Regular"/>
              </a:rPr>
              <a:t>~ 2023</a:t>
            </a:r>
            <a:r>
              <a:rPr lang="ko-KR" altLang="en-US" sz="1800" b="1">
                <a:solidFill>
                  <a:schemeClr val="tx1"/>
                </a:solidFill>
                <a:latin typeface="+mj-ea"/>
                <a:ea typeface="+mj-ea"/>
                <a:cs typeface="SM JGothic Std Regular"/>
              </a:rPr>
              <a:t>년 </a:t>
            </a:r>
            <a:r>
              <a:rPr lang="en-US" altLang="ko-KR" sz="1800" b="1">
                <a:solidFill>
                  <a:schemeClr val="tx1"/>
                </a:solidFill>
                <a:latin typeface="+mj-ea"/>
                <a:ea typeface="+mj-ea"/>
                <a:cs typeface="SM JGothic Std Regular"/>
              </a:rPr>
              <a:t>7</a:t>
            </a:r>
            <a:r>
              <a:rPr lang="ko-KR" altLang="en-US" sz="1800" b="1">
                <a:solidFill>
                  <a:schemeClr val="tx1"/>
                </a:solidFill>
                <a:latin typeface="+mj-ea"/>
                <a:ea typeface="+mj-ea"/>
                <a:cs typeface="SM JGothic Std Regular"/>
              </a:rPr>
              <a:t>월 </a:t>
            </a:r>
            <a:r>
              <a:rPr lang="en-US" altLang="ko-KR" sz="1800" b="1">
                <a:solidFill>
                  <a:schemeClr val="tx1"/>
                </a:solidFill>
                <a:latin typeface="+mj-ea"/>
                <a:ea typeface="+mj-ea"/>
                <a:cs typeface="SM JGothic Std Regular"/>
              </a:rPr>
              <a:t>21</a:t>
            </a:r>
            <a:r>
              <a:rPr lang="ko-KR" altLang="en-US" sz="1800" b="1">
                <a:solidFill>
                  <a:schemeClr val="tx1"/>
                </a:solidFill>
                <a:latin typeface="+mj-ea"/>
                <a:ea typeface="+mj-ea"/>
                <a:cs typeface="SM JGothic Std Regular"/>
              </a:rPr>
              <a:t>일</a:t>
            </a:r>
            <a:r>
              <a:rPr lang="en-US" altLang="ko-KR" sz="1800" b="1">
                <a:solidFill>
                  <a:schemeClr val="tx1"/>
                </a:solidFill>
                <a:latin typeface="+mj-ea"/>
                <a:ea typeface="+mj-ea"/>
                <a:cs typeface="SM JGothic Std Regular"/>
              </a:rPr>
              <a:t>: 6</a:t>
            </a:r>
            <a:r>
              <a:rPr lang="ko-KR" altLang="en-US" sz="1800" b="1">
                <a:solidFill>
                  <a:schemeClr val="tx1"/>
                </a:solidFill>
                <a:latin typeface="+mj-ea"/>
                <a:ea typeface="+mj-ea"/>
                <a:cs typeface="SM JGothic Std Regular"/>
              </a:rPr>
              <a:t>개월 </a:t>
            </a:r>
            <a:r>
              <a:rPr lang="en-US" altLang="ko-KR" sz="1800" b="1">
                <a:solidFill>
                  <a:schemeClr val="tx1"/>
                </a:solidFill>
                <a:latin typeface="+mj-ea"/>
                <a:ea typeface="+mj-ea"/>
                <a:cs typeface="SM JGothic Std Regular"/>
              </a:rPr>
              <a:t>960 </a:t>
            </a:r>
            <a:r>
              <a:rPr lang="ko-KR" altLang="en-US" sz="1800" b="1">
                <a:solidFill>
                  <a:schemeClr val="tx1"/>
                </a:solidFill>
                <a:latin typeface="+mj-ea"/>
                <a:ea typeface="+mj-ea"/>
                <a:cs typeface="SM JGothic Std Regular"/>
              </a:rPr>
              <a:t>시간</a:t>
            </a:r>
            <a:r>
              <a:rPr lang="en-US" altLang="ko-KR" sz="1800" b="1">
                <a:solidFill>
                  <a:schemeClr val="tx1"/>
                </a:solidFill>
                <a:latin typeface="+mj-ea"/>
                <a:ea typeface="+mj-ea"/>
                <a:cs typeface="SM JGothic Std Regular"/>
              </a:rPr>
              <a:t>)</a:t>
            </a:r>
            <a:endParaRPr lang="en-US" altLang="ko-KR" sz="1800" b="1">
              <a:solidFill>
                <a:schemeClr val="tx1"/>
              </a:solidFill>
              <a:latin typeface="+mj-ea"/>
              <a:ea typeface="+mj-ea"/>
              <a:cs typeface="SM JGothic Std Regular"/>
            </a:endParaRPr>
          </a:p>
        </p:txBody>
      </p:sp>
      <p:sp>
        <p:nvSpPr>
          <p:cNvPr id="9" name="Subtitle 2"/>
          <p:cNvSpPr txBox="1"/>
          <p:nvPr/>
        </p:nvSpPr>
        <p:spPr>
          <a:xfrm>
            <a:off x="1010529" y="5701110"/>
            <a:ext cx="7016262" cy="712906"/>
          </a:xfrm>
          <a:prstGeom prst="rect">
            <a:avLst/>
          </a:prstGeom>
          <a:effectLst/>
        </p:spPr>
        <p:txBody>
          <a:bodyPr vert="horz" lIns="91440" tIns="45720" rIns="91440" bIns="4572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en-US" altLang="ko-KR" sz="1800">
                <a:solidFill>
                  <a:schemeClr val="tx1"/>
                </a:solidFill>
              </a:rPr>
              <a:t>(</a:t>
            </a:r>
            <a:r>
              <a:rPr lang="ko-KR" altLang="en-US" sz="1800">
                <a:solidFill>
                  <a:schemeClr val="tx1"/>
                </a:solidFill>
              </a:rPr>
              <a:t>주</a:t>
            </a:r>
            <a:r>
              <a:rPr lang="en-US" altLang="ko-KR" sz="1800">
                <a:solidFill>
                  <a:schemeClr val="tx1"/>
                </a:solidFill>
              </a:rPr>
              <a:t>)</a:t>
            </a:r>
            <a:r>
              <a:rPr lang="ko-KR" altLang="en-US" sz="1800">
                <a:solidFill>
                  <a:schemeClr val="tx1"/>
                </a:solidFill>
              </a:rPr>
              <a:t>솔데스크 </a:t>
            </a:r>
            <a:r>
              <a:rPr lang="en-US" altLang="ko-KR" sz="1800">
                <a:solidFill>
                  <a:schemeClr val="tx1"/>
                </a:solidFill>
              </a:rPr>
              <a:t>IT </a:t>
            </a:r>
            <a:r>
              <a:rPr lang="ko-KR" altLang="en-US" sz="1800">
                <a:solidFill>
                  <a:schemeClr val="tx1"/>
                </a:solidFill>
              </a:rPr>
              <a:t>아카데미</a:t>
            </a:r>
            <a:endParaRPr lang="en-US" altLang="ko-KR" sz="1800" b="1">
              <a:solidFill>
                <a:schemeClr val="tx1"/>
              </a:solidFill>
              <a:latin typeface="+mj-ea"/>
              <a:ea typeface="+mj-ea"/>
              <a:cs typeface="SM JGothic Std Regular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>
          <a:xfrm>
            <a:off x="731520" y="2496103"/>
            <a:ext cx="4358954" cy="1818883"/>
          </a:xfrm>
        </p:spPr>
        <p:txBody>
          <a:bodyPr>
            <a:noAutofit/>
          </a:bodyPr>
          <a:lstStyle/>
          <a:p>
            <a:pPr algn="l">
              <a:lnSpc>
                <a:spcPct val="110000"/>
              </a:lnSpc>
              <a:defRPr/>
            </a:pPr>
            <a:r>
              <a:rPr lang="en-US" altLang="ko-KR" sz="2800">
                <a:solidFill>
                  <a:srgbClr val="3f626d"/>
                </a:solidFill>
                <a:latin typeface="나눔고딕 ExtraBold"/>
                <a:ea typeface="나눔고딕 ExtraBold"/>
                <a:cs typeface="SM KGothic Std Regular"/>
              </a:rPr>
              <a:t>4. DBMS </a:t>
            </a:r>
            <a:r>
              <a:rPr lang="ko-KR" altLang="en-US" sz="2800">
                <a:solidFill>
                  <a:srgbClr val="3f626d"/>
                </a:solidFill>
                <a:latin typeface="나눔고딕 ExtraBold"/>
                <a:ea typeface="나눔고딕 ExtraBold"/>
                <a:cs typeface="SM KGothic Std Regular"/>
              </a:rPr>
              <a:t>설계</a:t>
            </a:r>
            <a:endParaRPr lang="ko-KR" altLang="en-US" sz="2800">
              <a:solidFill>
                <a:srgbClr val="3f626d"/>
              </a:solidFill>
              <a:latin typeface="나눔고딕 ExtraBold"/>
              <a:ea typeface="나눔고딕 ExtraBold"/>
              <a:cs typeface="SM KGothic Std Regular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/>
          <p:nvPr/>
        </p:nvSpPr>
        <p:spPr>
          <a:xfrm>
            <a:off x="823141" y="408441"/>
            <a:ext cx="8229600" cy="806171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10000"/>
              </a:lnSpc>
              <a:defRPr/>
            </a:pPr>
            <a:r>
              <a:rPr lang="en-US" altLang="ko-KR" sz="1800" b="1">
                <a:solidFill>
                  <a:srgbClr val="1d2b37"/>
                </a:solidFill>
                <a:latin typeface="맑은 고딕"/>
                <a:ea typeface="맑은 고딕"/>
                <a:cs typeface="SM KGothic Std Regular"/>
              </a:rPr>
              <a:t>1) DBMS </a:t>
            </a:r>
            <a:r>
              <a:rPr lang="ko-KR" altLang="en-US" sz="1800" b="1">
                <a:solidFill>
                  <a:srgbClr val="1d2b37"/>
                </a:solidFill>
                <a:latin typeface="맑은 고딕"/>
                <a:ea typeface="맑은 고딕"/>
                <a:cs typeface="SM KGothic Std Regular"/>
              </a:rPr>
              <a:t>논리적 모델링</a:t>
            </a:r>
            <a:r>
              <a:rPr lang="en-US" altLang="ko-KR" sz="1800" b="1">
                <a:solidFill>
                  <a:srgbClr val="1d2b37"/>
                </a:solidFill>
                <a:latin typeface="맑은 고딕"/>
                <a:ea typeface="맑은 고딕"/>
                <a:cs typeface="SM KGothic Std Regular"/>
              </a:rPr>
              <a:t>(Logical Modeling)</a:t>
            </a:r>
            <a:endParaRPr lang="en-US" altLang="ko-KR" sz="1800" b="1">
              <a:solidFill>
                <a:srgbClr val="1d2b37"/>
              </a:solidFill>
              <a:latin typeface="맑은 고딕"/>
              <a:ea typeface="맑은 고딕"/>
              <a:cs typeface="SM KGothic Std Regular"/>
            </a:endParaRPr>
          </a:p>
        </p:txBody>
      </p:sp>
      <p:sp>
        <p:nvSpPr>
          <p:cNvPr id="48132" name="AutoShape 4" descr="http://soldeskit3.cafe24.com/ckstorage/images/nation/da/09/05.jpg"/>
          <p:cNvSpPr>
            <a:spLocks noChangeAspect="1" noChangeArrowheads="1"/>
          </p:cNvSpPr>
          <p:nvPr/>
        </p:nvSpPr>
        <p:spPr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/>
          </a:p>
        </p:txBody>
      </p:sp>
      <p:pic>
        <p:nvPicPr>
          <p:cNvPr id="4813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20675" y="869237"/>
            <a:ext cx="8502649" cy="598876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/>
          <p:nvPr/>
        </p:nvSpPr>
        <p:spPr>
          <a:xfrm>
            <a:off x="823141" y="408441"/>
            <a:ext cx="8229600" cy="806171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10000"/>
              </a:lnSpc>
              <a:defRPr/>
            </a:pPr>
            <a:r>
              <a:rPr lang="en-US" altLang="ko-KR" sz="1800" b="1">
                <a:solidFill>
                  <a:srgbClr val="1d2b37"/>
                </a:solidFill>
                <a:latin typeface="+mj-ea"/>
                <a:cs typeface="SM KGothic Std Regular"/>
              </a:rPr>
              <a:t>2) </a:t>
            </a:r>
            <a:r>
              <a:rPr lang="ko-KR" altLang="en-US" sz="1800" b="1">
                <a:solidFill>
                  <a:srgbClr val="1d2b37"/>
                </a:solidFill>
                <a:latin typeface="+mj-ea"/>
                <a:cs typeface="SM KGothic Std Regular"/>
              </a:rPr>
              <a:t>물리적 모델링</a:t>
            </a:r>
            <a:r>
              <a:rPr lang="en-US" altLang="ko-KR" sz="1800" b="1">
                <a:solidFill>
                  <a:srgbClr val="1d2b37"/>
                </a:solidFill>
                <a:latin typeface="+mj-ea"/>
                <a:cs typeface="SM KGothic Std Regular"/>
              </a:rPr>
              <a:t>(</a:t>
            </a:r>
            <a:r>
              <a:rPr lang="en-US" altLang="ko-KR" sz="1800" b="1">
                <a:solidFill>
                  <a:srgbClr val="1d2b37"/>
                </a:solidFill>
                <a:latin typeface="+mj-ea"/>
                <a:cs typeface="SM JGothic Std Regular"/>
              </a:rPr>
              <a:t>Physical</a:t>
            </a:r>
            <a:r>
              <a:rPr lang="en-US" altLang="ko-KR" sz="1800" b="1">
                <a:solidFill>
                  <a:srgbClr val="1d2b37"/>
                </a:solidFill>
                <a:latin typeface="+mj-ea"/>
                <a:cs typeface="SM KGothic Std Regular"/>
              </a:rPr>
              <a:t> Diagram) </a:t>
            </a:r>
            <a:r>
              <a:rPr lang="ko-KR" altLang="en-US" sz="1800" b="1">
                <a:solidFill>
                  <a:srgbClr val="1d2b37"/>
                </a:solidFill>
                <a:latin typeface="+mj-ea"/>
                <a:cs typeface="SM KGothic Std Regular"/>
              </a:rPr>
              <a:t>구현</a:t>
            </a:r>
            <a:endParaRPr lang="en-US" altLang="ko-KR" sz="1800" b="1">
              <a:solidFill>
                <a:srgbClr val="1d2b37"/>
              </a:solidFill>
              <a:latin typeface="+mj-ea"/>
              <a:cs typeface="SM KGothic Std Regular"/>
            </a:endParaRPr>
          </a:p>
        </p:txBody>
      </p:sp>
      <p:pic>
        <p:nvPicPr>
          <p:cNvPr id="7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75143" y="1122401"/>
            <a:ext cx="8193713" cy="57355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>
          <a:xfrm>
            <a:off x="731520" y="2496103"/>
            <a:ext cx="4358954" cy="1818883"/>
          </a:xfrm>
        </p:spPr>
        <p:txBody>
          <a:bodyPr>
            <a:noAutofit/>
          </a:bodyPr>
          <a:lstStyle/>
          <a:p>
            <a:pPr algn="l">
              <a:lnSpc>
                <a:spcPct val="110000"/>
              </a:lnSpc>
              <a:defRPr/>
            </a:pPr>
            <a:r>
              <a:rPr lang="en-US" altLang="ko-KR" sz="2800">
                <a:solidFill>
                  <a:srgbClr val="3f626d"/>
                </a:solidFill>
                <a:latin typeface="나눔고딕 ExtraBold"/>
                <a:ea typeface="나눔고딕 ExtraBold"/>
                <a:cs typeface="SM KGothic Std Regular"/>
              </a:rPr>
              <a:t>5. </a:t>
            </a:r>
            <a:r>
              <a:rPr lang="ko-KR" altLang="en-US" sz="2800">
                <a:solidFill>
                  <a:srgbClr val="3f626d"/>
                </a:solidFill>
                <a:latin typeface="나눔고딕 ExtraBold"/>
                <a:ea typeface="나눔고딕 ExtraBold"/>
                <a:cs typeface="SM KGothic Std Regular"/>
              </a:rPr>
              <a:t>객체</a:t>
            </a:r>
            <a:r>
              <a:rPr lang="en-US" altLang="ko-KR" sz="2800">
                <a:solidFill>
                  <a:srgbClr val="3f626d"/>
                </a:solidFill>
                <a:latin typeface="나눔고딕 ExtraBold"/>
                <a:ea typeface="나눔고딕 ExtraBold"/>
                <a:cs typeface="SM KGothic Std Regular"/>
              </a:rPr>
              <a:t> </a:t>
            </a:r>
            <a:r>
              <a:rPr lang="ko-KR" altLang="en-US" sz="2800">
                <a:solidFill>
                  <a:srgbClr val="3f626d"/>
                </a:solidFill>
                <a:latin typeface="나눔고딕 ExtraBold"/>
                <a:ea typeface="나눔고딕 ExtraBold"/>
                <a:cs typeface="SM KGothic Std Regular"/>
              </a:rPr>
              <a:t>설계</a:t>
            </a:r>
            <a:endParaRPr lang="ko-KR" altLang="en-US" sz="2800">
              <a:solidFill>
                <a:srgbClr val="3f626d"/>
              </a:solidFill>
              <a:latin typeface="나눔고딕 ExtraBold"/>
              <a:ea typeface="나눔고딕 ExtraBold"/>
              <a:cs typeface="SM KGothic Std Regular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>
          <a:xfrm>
            <a:off x="419100" y="2496103"/>
            <a:ext cx="4671374" cy="1818883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  <a:defRPr/>
            </a:pPr>
            <a:r>
              <a:rPr lang="en-US" altLang="ko-KR" sz="2800">
                <a:solidFill>
                  <a:srgbClr val="3f626d"/>
                </a:solidFill>
                <a:latin typeface="나눔고딕 ExtraBold"/>
                <a:ea typeface="나눔고딕 ExtraBold"/>
                <a:cs typeface="SM KGothic Std Regular"/>
              </a:rPr>
              <a:t>5.</a:t>
            </a:r>
            <a:r>
              <a:rPr lang="en-US" altLang="ko-KR" sz="2800">
                <a:solidFill>
                  <a:srgbClr val="1d2b37"/>
                </a:solidFill>
                <a:latin typeface="나눔고딕 ExtraBold"/>
                <a:ea typeface="나눔고딕 ExtraBold"/>
                <a:cs typeface="SM KGothic Std Regular"/>
              </a:rPr>
              <a:t>1 Usecase diagram</a:t>
            </a:r>
            <a:endParaRPr lang="en-US" altLang="ko-KR" sz="2800">
              <a:solidFill>
                <a:srgbClr val="1d2b37"/>
              </a:solidFill>
              <a:latin typeface="나눔고딕 ExtraBold"/>
              <a:ea typeface="나눔고딕 ExtraBold"/>
              <a:cs typeface="SM KGothic Std Regular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/>
          <p:nvPr/>
        </p:nvSpPr>
        <p:spPr>
          <a:xfrm>
            <a:off x="823141" y="408441"/>
            <a:ext cx="8229600" cy="806171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10000"/>
              </a:lnSpc>
              <a:defRPr/>
            </a:pPr>
            <a:r>
              <a:rPr lang="en-US" altLang="ko-KR" sz="1800" b="1">
                <a:solidFill>
                  <a:srgbClr val="1d2b37"/>
                </a:solidFill>
                <a:latin typeface="돋움체"/>
                <a:ea typeface="돋움체"/>
                <a:cs typeface="SM KGothic Std Regular"/>
              </a:rPr>
              <a:t>1)</a:t>
            </a:r>
            <a:r>
              <a:rPr lang="ko-KR" altLang="en-US" sz="1800" b="1">
                <a:solidFill>
                  <a:srgbClr val="1d2b37"/>
                </a:solidFill>
                <a:latin typeface="돋움체"/>
                <a:ea typeface="돋움체"/>
                <a:cs typeface="SM KGothic Std Regular"/>
              </a:rPr>
              <a:t> 회원</a:t>
            </a:r>
            <a:endParaRPr lang="en-US" altLang="ko-KR" sz="1800" b="1">
              <a:solidFill>
                <a:srgbClr val="1d2b37"/>
              </a:solidFill>
              <a:latin typeface="돋움체"/>
              <a:ea typeface="돋움체"/>
              <a:cs typeface="SM KGothic Std Regular"/>
            </a:endParaRPr>
          </a:p>
        </p:txBody>
      </p:sp>
      <p:pic>
        <p:nvPicPr>
          <p:cNvPr id="6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69929" y="1214611"/>
            <a:ext cx="7804142" cy="44287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/>
          <p:nvPr/>
        </p:nvSpPr>
        <p:spPr>
          <a:xfrm>
            <a:off x="823141" y="408441"/>
            <a:ext cx="8229600" cy="806171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10000"/>
              </a:lnSpc>
              <a:defRPr/>
            </a:pPr>
            <a:r>
              <a:rPr lang="en-US" altLang="ko-KR" sz="1800" b="1">
                <a:solidFill>
                  <a:srgbClr val="1d2b37"/>
                </a:solidFill>
                <a:latin typeface="돋움체"/>
                <a:ea typeface="돋움체"/>
                <a:cs typeface="SM KGothic Std Regular"/>
              </a:rPr>
              <a:t>2)</a:t>
            </a:r>
            <a:r>
              <a:rPr lang="ko-KR" altLang="en-US" sz="1800" b="1">
                <a:solidFill>
                  <a:srgbClr val="1d2b37"/>
                </a:solidFill>
                <a:latin typeface="돋움체"/>
                <a:ea typeface="돋움체"/>
                <a:cs typeface="SM KGothic Std Regular"/>
              </a:rPr>
              <a:t> 공지사항</a:t>
            </a:r>
            <a:endParaRPr lang="ko-KR" altLang="en-US" sz="1800" b="1">
              <a:solidFill>
                <a:srgbClr val="1d2b37"/>
              </a:solidFill>
              <a:latin typeface="돋움체"/>
              <a:ea typeface="돋움체"/>
              <a:cs typeface="SM KGothic Std Regular"/>
            </a:endParaRPr>
          </a:p>
        </p:txBody>
      </p:sp>
      <p:pic>
        <p:nvPicPr>
          <p:cNvPr id="8" name=""/>
          <p:cNvPicPr>
            <a:picLocks noChangeAspect="1"/>
          </p:cNvPicPr>
          <p:nvPr/>
        </p:nvPicPr>
        <p:blipFill rotWithShape="1">
          <a:blip r:embed="rId2"/>
          <a:srcRect l="5940" t="6490" r="10050" b="17940"/>
          <a:stretch>
            <a:fillRect/>
          </a:stretch>
        </p:blipFill>
        <p:spPr>
          <a:xfrm>
            <a:off x="505175" y="1214612"/>
            <a:ext cx="8133650" cy="518616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/>
          <p:nvPr/>
        </p:nvSpPr>
        <p:spPr>
          <a:xfrm>
            <a:off x="823141" y="408441"/>
            <a:ext cx="8229600" cy="806171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10000"/>
              </a:lnSpc>
              <a:defRPr/>
            </a:pPr>
            <a:r>
              <a:rPr lang="en-US" altLang="ko-KR" sz="1800" b="1">
                <a:solidFill>
                  <a:srgbClr val="1d2b37"/>
                </a:solidFill>
                <a:latin typeface="돋움체"/>
                <a:ea typeface="돋움체"/>
                <a:cs typeface="SM KGothic Std Regular"/>
              </a:rPr>
              <a:t>3)</a:t>
            </a:r>
            <a:r>
              <a:rPr lang="ko-KR" altLang="en-US" sz="1800" b="1">
                <a:solidFill>
                  <a:srgbClr val="1d2b37"/>
                </a:solidFill>
                <a:latin typeface="돋움체"/>
                <a:ea typeface="돋움체"/>
                <a:cs typeface="SM KGothic Std Regular"/>
              </a:rPr>
              <a:t> 관심 구인</a:t>
            </a:r>
            <a:endParaRPr lang="ko-KR" altLang="en-US" sz="1800" b="1">
              <a:solidFill>
                <a:srgbClr val="1d2b37"/>
              </a:solidFill>
              <a:latin typeface="돋움체"/>
              <a:ea typeface="돋움체"/>
              <a:cs typeface="SM KGothic Std Regular"/>
            </a:endParaRPr>
          </a:p>
        </p:txBody>
      </p:sp>
      <p:pic>
        <p:nvPicPr>
          <p:cNvPr id="8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71675" y="1714500"/>
            <a:ext cx="5200650" cy="3429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/>
          <p:nvPr/>
        </p:nvSpPr>
        <p:spPr>
          <a:xfrm>
            <a:off x="823141" y="408441"/>
            <a:ext cx="8229600" cy="806171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10000"/>
              </a:lnSpc>
              <a:defRPr/>
            </a:pPr>
            <a:r>
              <a:rPr lang="en-US" altLang="ko-KR" sz="1800" b="1">
                <a:solidFill>
                  <a:srgbClr val="1d2b37"/>
                </a:solidFill>
                <a:latin typeface="돋움체"/>
                <a:ea typeface="돋움체"/>
                <a:cs typeface="SM KGothic Std Regular"/>
              </a:rPr>
              <a:t>4)</a:t>
            </a:r>
            <a:r>
              <a:rPr lang="ko-KR" altLang="en-US" sz="1800" b="1">
                <a:solidFill>
                  <a:srgbClr val="1d2b37"/>
                </a:solidFill>
                <a:latin typeface="돋움체"/>
                <a:ea typeface="돋움체"/>
                <a:cs typeface="SM KGothic Std Regular"/>
              </a:rPr>
              <a:t> 추천 시스템</a:t>
            </a:r>
            <a:endParaRPr lang="ko-KR" altLang="en-US" sz="1800" b="1">
              <a:solidFill>
                <a:srgbClr val="1d2b37"/>
              </a:solidFill>
              <a:latin typeface="돋움체"/>
              <a:ea typeface="돋움체"/>
              <a:cs typeface="SM KGothic Std Regular"/>
            </a:endParaRPr>
          </a:p>
        </p:txBody>
      </p:sp>
      <p:pic>
        <p:nvPicPr>
          <p:cNvPr id="8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2449" y="1396430"/>
            <a:ext cx="9079101" cy="406513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/>
          <p:nvPr/>
        </p:nvSpPr>
        <p:spPr>
          <a:xfrm>
            <a:off x="823141" y="408441"/>
            <a:ext cx="8229600" cy="806171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10000"/>
              </a:lnSpc>
              <a:defRPr/>
            </a:pPr>
            <a:r>
              <a:rPr lang="en-US" altLang="ko-KR" sz="1800" b="1">
                <a:solidFill>
                  <a:srgbClr val="1d2b37"/>
                </a:solidFill>
                <a:latin typeface="돋움체"/>
                <a:ea typeface="돋움체"/>
                <a:cs typeface="SM KGothic Std Regular"/>
              </a:rPr>
              <a:t>5)</a:t>
            </a:r>
            <a:r>
              <a:rPr lang="ko-KR" altLang="en-US" sz="1800" b="1">
                <a:solidFill>
                  <a:srgbClr val="1d2b37"/>
                </a:solidFill>
                <a:latin typeface="돋움체"/>
                <a:ea typeface="돋움체"/>
                <a:cs typeface="SM KGothic Std Regular"/>
              </a:rPr>
              <a:t> 구인 컨텐츠</a:t>
            </a:r>
            <a:endParaRPr lang="ko-KR" altLang="en-US" sz="1800" b="1">
              <a:solidFill>
                <a:srgbClr val="1d2b37"/>
              </a:solidFill>
              <a:latin typeface="돋움체"/>
              <a:ea typeface="돋움체"/>
              <a:cs typeface="SM KGothic Std Regular"/>
            </a:endParaRPr>
          </a:p>
        </p:txBody>
      </p:sp>
      <p:pic>
        <p:nvPicPr>
          <p:cNvPr id="9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04850" y="1638300"/>
            <a:ext cx="7734299" cy="3581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blipFill dpi="0" rotWithShape="1">
          <a:blip r:embed="rId2">
            <a:lum/>
          </a:blip>
          <a:srcRect/>
          <a:stretch>
            <a:fillRect t="-5000" b="-5000"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0"/>
          </p:nvPr>
        </p:nvSpPr>
        <p:spPr>
          <a:xfrm>
            <a:off x="616128" y="987859"/>
            <a:ext cx="7772400" cy="1956604"/>
          </a:xfrm>
          <a:effectLst/>
        </p:spPr>
        <p:txBody>
          <a:bodyPr>
            <a:noAutofit/>
          </a:bodyPr>
          <a:lstStyle/>
          <a:p>
            <a:pPr algn="l">
              <a:lnSpc>
                <a:spcPct val="90000"/>
              </a:lnSpc>
              <a:defRPr/>
            </a:pPr>
            <a:r>
              <a:rPr lang="ko-KR" altLang="en-US" sz="4800" spc="-150">
                <a:solidFill>
                  <a:schemeClr val="bg1"/>
                </a:solidFill>
                <a:latin typeface="맑은 고딕"/>
                <a:ea typeface="맑은 고딕"/>
                <a:cs typeface="SM KGothic Std Regular"/>
              </a:rPr>
              <a:t>청년알바 정보공유 및 </a:t>
            </a:r>
            <a:br>
              <a:rPr lang="ko-KR" altLang="en-US" sz="4800" spc="-150">
                <a:solidFill>
                  <a:schemeClr val="bg1"/>
                </a:solidFill>
                <a:latin typeface="맑은 고딕"/>
                <a:ea typeface="맑은 고딕"/>
                <a:cs typeface="SM KGothic Std Regular"/>
              </a:rPr>
            </a:br>
            <a:r>
              <a:rPr lang="ko-KR" altLang="en-US" sz="4800" spc="-150">
                <a:solidFill>
                  <a:schemeClr val="bg1"/>
                </a:solidFill>
                <a:latin typeface="맑은 고딕"/>
                <a:ea typeface="맑은 고딕"/>
                <a:cs typeface="SM KGothic Std Regular"/>
              </a:rPr>
              <a:t>업종추천 시스템</a:t>
            </a:r>
            <a:endParaRPr lang="ko-KR" altLang="en-US" sz="4800" spc="-150">
              <a:solidFill>
                <a:schemeClr val="bg1"/>
              </a:solidFill>
              <a:latin typeface="맑은 고딕"/>
              <a:ea typeface="맑은 고딕"/>
              <a:cs typeface="SM KGothic Std Regular"/>
            </a:endParaRPr>
          </a:p>
        </p:txBody>
      </p:sp>
      <p:sp>
        <p:nvSpPr>
          <p:cNvPr id="5" name="부제목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>
                <a:solidFill>
                  <a:schemeClr val="bg1"/>
                </a:solidFill>
              </a:rPr>
              <a:t>청년을 대상으로 한</a:t>
            </a:r>
            <a:r>
              <a:rPr lang="en-US" altLang="ko-KR">
                <a:solidFill>
                  <a:schemeClr val="bg1"/>
                </a:solidFill>
              </a:rPr>
              <a:t>,</a:t>
            </a:r>
            <a:r>
              <a:rPr lang="ko-KR" altLang="en-US">
                <a:solidFill>
                  <a:schemeClr val="bg1"/>
                </a:solidFill>
              </a:rPr>
              <a:t> 알바 정보공유 사이트</a:t>
            </a:r>
            <a:br>
              <a:rPr lang="ko-KR" altLang="en-US">
                <a:solidFill>
                  <a:schemeClr val="bg1"/>
                </a:solidFill>
              </a:rPr>
            </a:br>
            <a:r>
              <a:rPr lang="ko-KR" altLang="en-US">
                <a:solidFill>
                  <a:schemeClr val="bg1"/>
                </a:solidFill>
              </a:rPr>
              <a:t>본인에게 맞는 업종 추천 시스템 적용</a:t>
            </a:r>
            <a:endParaRPr lang="ko-KR" altLang="en-US">
              <a:solidFill>
                <a:schemeClr val="bg1"/>
              </a:solidFill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711927" y="3040259"/>
            <a:ext cx="7613467" cy="0"/>
          </a:xfrm>
          <a:prstGeom prst="line">
            <a:avLst/>
          </a:prstGeom>
          <a:ln w="12700">
            <a:solidFill>
              <a:srgbClr val="1d2b37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>
          <a:xfrm>
            <a:off x="304800" y="2496103"/>
            <a:ext cx="4785674" cy="1818883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  <a:defRPr/>
            </a:pPr>
            <a:r>
              <a:rPr lang="en-US" altLang="ko-KR" sz="2800">
                <a:solidFill>
                  <a:srgbClr val="1d2b37"/>
                </a:solidFill>
                <a:latin typeface="나눔고딕 ExtraBold"/>
                <a:ea typeface="나눔고딕 ExtraBold"/>
                <a:cs typeface="SM KGothic Std Regular"/>
              </a:rPr>
              <a:t>5.2 Activity</a:t>
            </a:r>
            <a:r>
              <a:rPr lang="en-US" altLang="ko-KR" sz="2800" b="1">
                <a:solidFill>
                  <a:srgbClr val="1d2b37"/>
                </a:solidFill>
                <a:latin typeface="맑은 고딕"/>
                <a:ea typeface="맑은 고딕"/>
                <a:cs typeface="SM JGothic Std Regular"/>
              </a:rPr>
              <a:t> diagram </a:t>
            </a:r>
            <a:r>
              <a:rPr lang="ko-KR" altLang="en-US" sz="2800" b="1">
                <a:solidFill>
                  <a:srgbClr val="1d2b37"/>
                </a:solidFill>
                <a:latin typeface="맑은 고딕"/>
                <a:ea typeface="맑은 고딕"/>
                <a:cs typeface="SM JGothic Std Regular"/>
              </a:rPr>
              <a:t>구현</a:t>
            </a:r>
            <a:r>
              <a:rPr lang="en-US" altLang="ko-KR" sz="2800" b="1">
                <a:solidFill>
                  <a:srgbClr val="1d2b37"/>
                </a:solidFill>
                <a:latin typeface="맑은 고딕"/>
                <a:ea typeface="맑은 고딕"/>
                <a:cs typeface="SM JGothic Std Regular"/>
              </a:rPr>
              <a:t> </a:t>
            </a:r>
            <a:endParaRPr lang="en-US" altLang="ko-KR" sz="2800" b="1">
              <a:solidFill>
                <a:srgbClr val="1d2b37"/>
              </a:solidFill>
              <a:latin typeface="맑은 고딕"/>
              <a:ea typeface="맑은 고딕"/>
              <a:cs typeface="SM JGothic Std Regular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/>
          <p:nvPr/>
        </p:nvSpPr>
        <p:spPr>
          <a:xfrm>
            <a:off x="823141" y="408441"/>
            <a:ext cx="8229600" cy="806171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10000"/>
              </a:lnSpc>
              <a:defRPr/>
            </a:pPr>
            <a:r>
              <a:rPr lang="en-US" altLang="ko-KR" sz="1800" b="1">
                <a:solidFill>
                  <a:srgbClr val="1d2b37"/>
                </a:solidFill>
                <a:latin typeface="+mj-ea"/>
                <a:cs typeface="SM KGothic Std Regular"/>
              </a:rPr>
              <a:t>1) </a:t>
            </a:r>
            <a:r>
              <a:rPr lang="ko-KR" altLang="en-US" sz="1800" b="1">
                <a:solidFill>
                  <a:srgbClr val="1d2b37"/>
                </a:solidFill>
                <a:latin typeface="+mj-ea"/>
                <a:cs typeface="SM KGothic Std Regular"/>
              </a:rPr>
              <a:t>회원가입 </a:t>
            </a:r>
            <a:r>
              <a:rPr lang="en-US" altLang="ko-KR" sz="1800" b="1">
                <a:solidFill>
                  <a:srgbClr val="1d2b37"/>
                </a:solidFill>
                <a:latin typeface="+mj-ea"/>
                <a:cs typeface="SM KGothic Std Regular"/>
              </a:rPr>
              <a:t>Activity diagram</a:t>
            </a:r>
            <a:endParaRPr lang="en-US" altLang="ko-KR" sz="1800" b="1">
              <a:solidFill>
                <a:srgbClr val="1d2b37"/>
              </a:solidFill>
              <a:latin typeface="+mj-ea"/>
              <a:cs typeface="SM KGothic Std Regular"/>
            </a:endParaRPr>
          </a:p>
        </p:txBody>
      </p:sp>
      <p:pic>
        <p:nvPicPr>
          <p:cNvPr id="6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419225" y="1343025"/>
            <a:ext cx="6305550" cy="41719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/>
          <p:nvPr/>
        </p:nvSpPr>
        <p:spPr>
          <a:xfrm>
            <a:off x="823141" y="408441"/>
            <a:ext cx="8229600" cy="806171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10000"/>
              </a:lnSpc>
              <a:defRPr/>
            </a:pPr>
            <a:r>
              <a:rPr lang="en-US" altLang="ko-KR" sz="1800" b="1">
                <a:solidFill>
                  <a:srgbClr val="1d2b37"/>
                </a:solidFill>
                <a:latin typeface="+mj-ea"/>
                <a:cs typeface="SM KGothic Std Regular"/>
              </a:rPr>
              <a:t>2) </a:t>
            </a:r>
            <a:r>
              <a:rPr lang="ko-KR" altLang="en-US" sz="1800" b="1">
                <a:solidFill>
                  <a:srgbClr val="1d2b37"/>
                </a:solidFill>
                <a:latin typeface="+mj-ea"/>
                <a:cs typeface="SM KGothic Std Regular"/>
              </a:rPr>
              <a:t>공지사항 등록 </a:t>
            </a:r>
            <a:r>
              <a:rPr lang="en-US" altLang="ko-KR" sz="1800" b="1">
                <a:solidFill>
                  <a:srgbClr val="1d2b37"/>
                </a:solidFill>
                <a:latin typeface="+mj-ea"/>
                <a:cs typeface="SM KGothic Std Regular"/>
              </a:rPr>
              <a:t>Activity diagram</a:t>
            </a:r>
            <a:endParaRPr lang="en-US" altLang="ko-KR" sz="1800" b="1">
              <a:solidFill>
                <a:srgbClr val="1d2b37"/>
              </a:solidFill>
              <a:latin typeface="+mj-ea"/>
              <a:cs typeface="SM KGothic Std Regular"/>
            </a:endParaRPr>
          </a:p>
        </p:txBody>
      </p:sp>
      <p:pic>
        <p:nvPicPr>
          <p:cNvPr id="5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242812" y="1199839"/>
            <a:ext cx="4658375" cy="445832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/>
          <p:nvPr/>
        </p:nvSpPr>
        <p:spPr>
          <a:xfrm>
            <a:off x="823141" y="408441"/>
            <a:ext cx="8229600" cy="806171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10000"/>
              </a:lnSpc>
              <a:defRPr/>
            </a:pPr>
            <a:r>
              <a:rPr lang="en-US" altLang="ko-KR" sz="1800" b="1">
                <a:solidFill>
                  <a:srgbClr val="1d2b37"/>
                </a:solidFill>
                <a:latin typeface="+mj-ea"/>
                <a:cs typeface="SM KGothic Std Regular"/>
              </a:rPr>
              <a:t>3) </a:t>
            </a:r>
            <a:r>
              <a:rPr lang="ko-KR" altLang="en-US" sz="1800" b="1">
                <a:solidFill>
                  <a:srgbClr val="1d2b37"/>
                </a:solidFill>
                <a:latin typeface="+mj-ea"/>
                <a:cs typeface="SM KGothic Std Regular"/>
              </a:rPr>
              <a:t>관심 구인 </a:t>
            </a:r>
            <a:r>
              <a:rPr lang="en-US" altLang="ko-KR" sz="1800" b="1">
                <a:solidFill>
                  <a:srgbClr val="1d2b37"/>
                </a:solidFill>
                <a:latin typeface="+mj-ea"/>
                <a:cs typeface="SM KGothic Std Regular"/>
              </a:rPr>
              <a:t>Activity diagram</a:t>
            </a:r>
            <a:endParaRPr lang="en-US" altLang="ko-KR" sz="1800" b="1">
              <a:solidFill>
                <a:srgbClr val="1d2b37"/>
              </a:solidFill>
              <a:latin typeface="+mj-ea"/>
              <a:cs typeface="SM KGothic Std Regular"/>
            </a:endParaRPr>
          </a:p>
        </p:txBody>
      </p:sp>
      <p:pic>
        <p:nvPicPr>
          <p:cNvPr id="7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804987" y="1195387"/>
            <a:ext cx="5534025" cy="44672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/>
          <p:nvPr/>
        </p:nvSpPr>
        <p:spPr>
          <a:xfrm>
            <a:off x="823141" y="408441"/>
            <a:ext cx="8229600" cy="806171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10000"/>
              </a:lnSpc>
              <a:defRPr/>
            </a:pPr>
            <a:r>
              <a:rPr lang="en-US" altLang="ko-KR" sz="1800" b="1">
                <a:solidFill>
                  <a:srgbClr val="1d2b37"/>
                </a:solidFill>
                <a:latin typeface="+mj-ea"/>
                <a:cs typeface="SM KGothic Std Regular"/>
              </a:rPr>
              <a:t>4) </a:t>
            </a:r>
            <a:r>
              <a:rPr lang="ko-KR" altLang="en-US" sz="1800" b="1">
                <a:solidFill>
                  <a:srgbClr val="1d2b37"/>
                </a:solidFill>
                <a:latin typeface="+mj-ea"/>
                <a:cs typeface="SM KGothic Std Regular"/>
              </a:rPr>
              <a:t>추천 시스템 </a:t>
            </a:r>
            <a:r>
              <a:rPr lang="en-US" altLang="ko-KR" sz="1800" b="1">
                <a:solidFill>
                  <a:srgbClr val="1d2b37"/>
                </a:solidFill>
                <a:latin typeface="+mj-ea"/>
                <a:cs typeface="SM KGothic Std Regular"/>
              </a:rPr>
              <a:t>Activity diagram</a:t>
            </a:r>
            <a:endParaRPr lang="en-US" altLang="ko-KR" sz="1800" b="1">
              <a:solidFill>
                <a:srgbClr val="1d2b37"/>
              </a:solidFill>
              <a:latin typeface="+mj-ea"/>
              <a:cs typeface="SM KGothic Std Regular"/>
            </a:endParaRPr>
          </a:p>
        </p:txBody>
      </p:sp>
      <p:pic>
        <p:nvPicPr>
          <p:cNvPr id="6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52449" y="1004887"/>
            <a:ext cx="8039100" cy="48482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/>
          <p:nvPr/>
        </p:nvSpPr>
        <p:spPr>
          <a:xfrm>
            <a:off x="823141" y="408441"/>
            <a:ext cx="8229600" cy="806171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10000"/>
              </a:lnSpc>
              <a:defRPr/>
            </a:pPr>
            <a:r>
              <a:rPr lang="en-US" altLang="ko-KR" sz="1800" b="1">
                <a:solidFill>
                  <a:srgbClr val="1d2b37"/>
                </a:solidFill>
                <a:latin typeface="+mj-ea"/>
                <a:cs typeface="SM KGothic Std Regular"/>
              </a:rPr>
              <a:t>5) </a:t>
            </a:r>
            <a:r>
              <a:rPr lang="ko-KR" altLang="en-US" sz="1800" b="1">
                <a:solidFill>
                  <a:srgbClr val="1d2b37"/>
                </a:solidFill>
                <a:latin typeface="+mj-ea"/>
                <a:cs typeface="SM KGothic Std Regular"/>
              </a:rPr>
              <a:t>구인 컨텐츠 등록 </a:t>
            </a:r>
            <a:r>
              <a:rPr lang="en-US" altLang="ko-KR" sz="1800" b="1">
                <a:solidFill>
                  <a:srgbClr val="1d2b37"/>
                </a:solidFill>
                <a:latin typeface="+mj-ea"/>
                <a:cs typeface="SM KGothic Std Regular"/>
              </a:rPr>
              <a:t>Activity diagram</a:t>
            </a:r>
            <a:endParaRPr lang="en-US" altLang="ko-KR" sz="1800" b="1">
              <a:solidFill>
                <a:srgbClr val="1d2b37"/>
              </a:solidFill>
              <a:latin typeface="+mj-ea"/>
              <a:cs typeface="SM KGothic Std Regular"/>
            </a:endParaRPr>
          </a:p>
        </p:txBody>
      </p:sp>
      <p:pic>
        <p:nvPicPr>
          <p:cNvPr id="7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386012" y="1552575"/>
            <a:ext cx="4371975" cy="37528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>
          <a:xfrm>
            <a:off x="400050" y="2496103"/>
            <a:ext cx="4690424" cy="1818883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  <a:defRPr/>
            </a:pPr>
            <a:r>
              <a:rPr lang="en-US" altLang="ko-KR" sz="2800">
                <a:solidFill>
                  <a:srgbClr val="1d2b37"/>
                </a:solidFill>
                <a:latin typeface="나눔고딕 ExtraBold"/>
                <a:ea typeface="나눔고딕 ExtraBold"/>
                <a:cs typeface="SM KGothic Std Regular"/>
              </a:rPr>
              <a:t>5.2 </a:t>
            </a:r>
            <a:r>
              <a:rPr lang="en-US" altLang="ko-KR" sz="2800" b="1">
                <a:solidFill>
                  <a:srgbClr val="1d2b37"/>
                </a:solidFill>
                <a:latin typeface="맑은 고딕"/>
                <a:ea typeface="맑은 고딕"/>
                <a:cs typeface="SM JGothic Std Regular"/>
              </a:rPr>
              <a:t>Object diagram </a:t>
            </a:r>
            <a:r>
              <a:rPr lang="ko-KR" altLang="en-US" sz="2800" b="1">
                <a:solidFill>
                  <a:srgbClr val="1d2b37"/>
                </a:solidFill>
                <a:latin typeface="맑은 고딕"/>
                <a:ea typeface="맑은 고딕"/>
                <a:cs typeface="SM JGothic Std Regular"/>
              </a:rPr>
              <a:t>구현</a:t>
            </a:r>
            <a:r>
              <a:rPr lang="en-US" altLang="ko-KR" sz="2800" b="1">
                <a:solidFill>
                  <a:srgbClr val="1d2b37"/>
                </a:solidFill>
                <a:latin typeface="맑은 고딕"/>
                <a:ea typeface="맑은 고딕"/>
                <a:cs typeface="SM JGothic Std Regular"/>
              </a:rPr>
              <a:t> </a:t>
            </a:r>
            <a:endParaRPr lang="en-US" altLang="ko-KR" sz="2800" b="1">
              <a:solidFill>
                <a:srgbClr val="1d2b37"/>
              </a:solidFill>
              <a:latin typeface="맑은 고딕"/>
              <a:ea typeface="맑은 고딕"/>
              <a:cs typeface="SM JGothic Std Regular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/>
          <p:nvPr/>
        </p:nvSpPr>
        <p:spPr>
          <a:xfrm>
            <a:off x="823141" y="408441"/>
            <a:ext cx="8229600" cy="806171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10000"/>
              </a:lnSpc>
              <a:defRPr/>
            </a:pPr>
            <a:r>
              <a:rPr lang="en-US" altLang="ko-KR" sz="1800">
                <a:solidFill>
                  <a:srgbClr val="1d2b37"/>
                </a:solidFill>
                <a:latin typeface="나눔고딕 ExtraBold"/>
                <a:ea typeface="나눔고딕 ExtraBold"/>
                <a:cs typeface="SM KGothic Std Regular"/>
              </a:rPr>
              <a:t>1) </a:t>
            </a:r>
            <a:r>
              <a:rPr lang="ko-KR" altLang="en-US" sz="1800">
                <a:solidFill>
                  <a:srgbClr val="1d2b37"/>
                </a:solidFill>
                <a:latin typeface="나눔고딕 ExtraBold"/>
                <a:ea typeface="나눔고딕 ExtraBold"/>
                <a:cs typeface="SM KGothic Std Regular"/>
              </a:rPr>
              <a:t>회원가입</a:t>
            </a:r>
            <a:r>
              <a:rPr lang="en-US" altLang="ko-KR" sz="1800">
                <a:solidFill>
                  <a:srgbClr val="1d2b37"/>
                </a:solidFill>
                <a:latin typeface="나눔고딕 ExtraBold"/>
                <a:ea typeface="나눔고딕 ExtraBold"/>
                <a:cs typeface="SM KGothic Std Regular"/>
              </a:rPr>
              <a:t> </a:t>
            </a:r>
            <a:r>
              <a:rPr lang="ko-KR" altLang="en-US" sz="1800">
                <a:solidFill>
                  <a:srgbClr val="1d2b37"/>
                </a:solidFill>
                <a:latin typeface="나눔고딕 ExtraBold"/>
                <a:ea typeface="나눔고딕 ExtraBold"/>
                <a:cs typeface="SM KGothic Std Regular"/>
              </a:rPr>
              <a:t>객체 설계 다이어그램</a:t>
            </a:r>
            <a:endParaRPr lang="ko-KR" altLang="en-US" sz="1800">
              <a:solidFill>
                <a:srgbClr val="1d2b37"/>
              </a:solidFill>
              <a:latin typeface="나눔고딕 ExtraBold"/>
              <a:ea typeface="나눔고딕 ExtraBold"/>
              <a:cs typeface="SM KGothic Std Regular"/>
            </a:endParaRPr>
          </a:p>
        </p:txBody>
      </p:sp>
      <p:sp>
        <p:nvSpPr>
          <p:cNvPr id="2" name="AutoShape 2" descr="http://soldeskit3.cafe24.com/ckstorage/images/nation/project/26/06.jpg"/>
          <p:cNvSpPr>
            <a:spLocks noChangeAspect="1" noChangeArrowheads="1"/>
          </p:cNvSpPr>
          <p:nvPr/>
        </p:nvSpPr>
        <p:spPr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/>
          </a:p>
        </p:txBody>
      </p:sp>
      <p:pic>
        <p:nvPicPr>
          <p:cNvPr id="10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78067" y="1214612"/>
            <a:ext cx="8787865" cy="523494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/>
          <p:nvPr/>
        </p:nvSpPr>
        <p:spPr>
          <a:xfrm>
            <a:off x="823141" y="408441"/>
            <a:ext cx="8229600" cy="806171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10000"/>
              </a:lnSpc>
              <a:defRPr/>
            </a:pPr>
            <a:r>
              <a:rPr lang="en-US" altLang="ko-KR" sz="1800">
                <a:solidFill>
                  <a:srgbClr val="1d2b37"/>
                </a:solidFill>
                <a:latin typeface="나눔고딕 ExtraBold"/>
                <a:ea typeface="나눔고딕 ExtraBold"/>
                <a:cs typeface="SM KGothic Std Regular"/>
              </a:rPr>
              <a:t>2) </a:t>
            </a:r>
            <a:r>
              <a:rPr lang="ko-KR" altLang="en-US" sz="1800">
                <a:solidFill>
                  <a:srgbClr val="1d2b37"/>
                </a:solidFill>
                <a:latin typeface="나눔고딕 ExtraBold"/>
                <a:ea typeface="나눔고딕 ExtraBold"/>
                <a:cs typeface="SM KGothic Std Regular"/>
              </a:rPr>
              <a:t>공지사항</a:t>
            </a:r>
            <a:r>
              <a:rPr lang="en-US" altLang="ko-KR" sz="1800">
                <a:solidFill>
                  <a:srgbClr val="1d2b37"/>
                </a:solidFill>
                <a:latin typeface="나눔고딕 ExtraBold"/>
                <a:ea typeface="나눔고딕 ExtraBold"/>
                <a:cs typeface="SM KGothic Std Regular"/>
              </a:rPr>
              <a:t> </a:t>
            </a:r>
            <a:r>
              <a:rPr lang="ko-KR" altLang="en-US" sz="1800">
                <a:solidFill>
                  <a:srgbClr val="1d2b37"/>
                </a:solidFill>
                <a:latin typeface="나눔고딕 ExtraBold"/>
                <a:ea typeface="나눔고딕 ExtraBold"/>
                <a:cs typeface="SM KGothic Std Regular"/>
              </a:rPr>
              <a:t>객체 설계 다이어그램</a:t>
            </a:r>
            <a:endParaRPr lang="ko-KR" altLang="en-US" sz="1800">
              <a:solidFill>
                <a:srgbClr val="1d2b37"/>
              </a:solidFill>
              <a:latin typeface="나눔고딕 ExtraBold"/>
              <a:ea typeface="나눔고딕 ExtraBold"/>
              <a:cs typeface="SM KGothic Std Regular"/>
            </a:endParaRPr>
          </a:p>
        </p:txBody>
      </p:sp>
      <p:sp>
        <p:nvSpPr>
          <p:cNvPr id="2" name="AutoShape 2" descr="http://soldeskit3.cafe24.com/ckstorage/images/nation/project/26/06.jpg"/>
          <p:cNvSpPr>
            <a:spLocks noChangeAspect="1" noChangeArrowheads="1"/>
          </p:cNvSpPr>
          <p:nvPr/>
        </p:nvSpPr>
        <p:spPr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/>
          </a:p>
        </p:txBody>
      </p:sp>
      <p:pic>
        <p:nvPicPr>
          <p:cNvPr id="9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23141" y="1430100"/>
            <a:ext cx="7497718" cy="490599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/>
          <p:nvPr/>
        </p:nvSpPr>
        <p:spPr>
          <a:xfrm>
            <a:off x="823141" y="408441"/>
            <a:ext cx="8229600" cy="806171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10000"/>
              </a:lnSpc>
              <a:defRPr/>
            </a:pPr>
            <a:r>
              <a:rPr lang="en-US" altLang="ko-KR" sz="1800">
                <a:solidFill>
                  <a:srgbClr val="1d2b37"/>
                </a:solidFill>
                <a:latin typeface="나눔고딕 ExtraBold"/>
                <a:ea typeface="나눔고딕 ExtraBold"/>
                <a:cs typeface="SM KGothic Std Regular"/>
              </a:rPr>
              <a:t>3) </a:t>
            </a:r>
            <a:r>
              <a:rPr lang="ko-KR" altLang="en-US" sz="1800">
                <a:solidFill>
                  <a:srgbClr val="1d2b37"/>
                </a:solidFill>
                <a:latin typeface="나눔고딕 ExtraBold"/>
                <a:ea typeface="나눔고딕 ExtraBold"/>
                <a:cs typeface="SM KGothic Std Regular"/>
              </a:rPr>
              <a:t>관심구인</a:t>
            </a:r>
            <a:r>
              <a:rPr lang="en-US" altLang="ko-KR" sz="1800">
                <a:solidFill>
                  <a:srgbClr val="1d2b37"/>
                </a:solidFill>
                <a:latin typeface="나눔고딕 ExtraBold"/>
                <a:ea typeface="나눔고딕 ExtraBold"/>
                <a:cs typeface="SM KGothic Std Regular"/>
              </a:rPr>
              <a:t> </a:t>
            </a:r>
            <a:r>
              <a:rPr lang="ko-KR" altLang="en-US" sz="1800">
                <a:solidFill>
                  <a:srgbClr val="1d2b37"/>
                </a:solidFill>
                <a:latin typeface="나눔고딕 ExtraBold"/>
                <a:ea typeface="나눔고딕 ExtraBold"/>
                <a:cs typeface="SM KGothic Std Regular"/>
              </a:rPr>
              <a:t>객체 설계 다이어그램</a:t>
            </a:r>
            <a:endParaRPr lang="ko-KR" altLang="en-US" sz="1800">
              <a:solidFill>
                <a:srgbClr val="1d2b37"/>
              </a:solidFill>
              <a:latin typeface="나눔고딕 ExtraBold"/>
              <a:ea typeface="나눔고딕 ExtraBold"/>
              <a:cs typeface="SM KGothic Std Regular"/>
            </a:endParaRPr>
          </a:p>
        </p:txBody>
      </p:sp>
      <p:sp>
        <p:nvSpPr>
          <p:cNvPr id="2" name="AutoShape 2" descr="http://soldeskit3.cafe24.com/ckstorage/images/nation/project/26/06.jpg"/>
          <p:cNvSpPr>
            <a:spLocks noChangeAspect="1" noChangeArrowheads="1"/>
          </p:cNvSpPr>
          <p:nvPr/>
        </p:nvSpPr>
        <p:spPr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/>
          </a:p>
        </p:txBody>
      </p:sp>
      <p:pic>
        <p:nvPicPr>
          <p:cNvPr id="10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61937" y="1362074"/>
            <a:ext cx="8620125" cy="41338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83786" y="1736311"/>
            <a:ext cx="7800377" cy="4569895"/>
          </a:xfrm>
          <a:effectLst/>
        </p:spPr>
        <p:txBody>
          <a:bodyPr>
            <a:noAutofit/>
          </a:bodyPr>
          <a:lstStyle/>
          <a:p>
            <a:pPr marL="457200" lvl="1" indent="0">
              <a:buNone/>
              <a:defRPr/>
            </a:pPr>
            <a:endParaRPr lang="en-US" sz="1600">
              <a:solidFill>
                <a:srgbClr val="1d2b37"/>
              </a:solidFill>
              <a:latin typeface="맑은 고딕"/>
              <a:ea typeface="맑은 고딕"/>
              <a:cs typeface="SM KGothic Std Regular"/>
            </a:endParaRPr>
          </a:p>
          <a:p>
            <a:pPr>
              <a:buFont typeface="Arial"/>
              <a:buChar char="•"/>
              <a:defRPr/>
            </a:pPr>
            <a:r>
              <a:rPr lang="ko-KR" altLang="en-US" sz="2000" b="1">
                <a:solidFill>
                  <a:srgbClr val="1d2b37"/>
                </a:solidFill>
                <a:latin typeface="맑은 고딕"/>
                <a:ea typeface="맑은 고딕"/>
                <a:cs typeface="SM JGothic Std Regular"/>
              </a:rPr>
              <a:t>팀장</a:t>
            </a:r>
            <a:r>
              <a:rPr lang="en-US" altLang="ko-KR" sz="2000" b="1">
                <a:solidFill>
                  <a:srgbClr val="1d2b37"/>
                </a:solidFill>
                <a:latin typeface="맑은 고딕"/>
                <a:ea typeface="맑은 고딕"/>
                <a:cs typeface="SM JGothic Std Regular"/>
              </a:rPr>
              <a:t>: </a:t>
            </a:r>
            <a:r>
              <a:rPr lang="ko-KR" altLang="en-US" sz="2000" b="1">
                <a:solidFill>
                  <a:srgbClr val="1d2b37"/>
                </a:solidFill>
                <a:latin typeface="맑은 고딕"/>
                <a:ea typeface="맑은 고딕"/>
                <a:cs typeface="SM JGothic Std Regular"/>
              </a:rPr>
              <a:t>김준범</a:t>
            </a:r>
            <a:endParaRPr lang="ko-KR" altLang="en-US" sz="2000" b="1">
              <a:solidFill>
                <a:srgbClr val="1d2b37"/>
              </a:solidFill>
              <a:latin typeface="맑은 고딕"/>
              <a:ea typeface="맑은 고딕"/>
              <a:cs typeface="SM JGothic Std Regular"/>
            </a:endParaRPr>
          </a:p>
          <a:p>
            <a:pPr>
              <a:buFont typeface="Arial"/>
              <a:buChar char="•"/>
              <a:defRPr/>
            </a:pPr>
            <a:r>
              <a:rPr lang="ko-KR" altLang="en-US" sz="2000" b="1">
                <a:solidFill>
                  <a:srgbClr val="1d2b37"/>
                </a:solidFill>
                <a:latin typeface="맑은 고딕"/>
                <a:ea typeface="맑은 고딕"/>
                <a:cs typeface="SM KGothic Std Regular"/>
              </a:rPr>
              <a:t>데이터 아키텍쳐</a:t>
            </a:r>
            <a:r>
              <a:rPr lang="en-US" altLang="ko-KR" sz="2000" b="1">
                <a:solidFill>
                  <a:srgbClr val="1d2b37"/>
                </a:solidFill>
                <a:latin typeface="맑은 고딕"/>
                <a:ea typeface="맑은 고딕"/>
                <a:cs typeface="SM KGothic Std Regular"/>
              </a:rPr>
              <a:t>(DA): </a:t>
            </a:r>
            <a:r>
              <a:rPr lang="ko-KR" altLang="en-US" sz="2000" b="1">
                <a:solidFill>
                  <a:srgbClr val="1d2b37"/>
                </a:solidFill>
                <a:latin typeface="맑은 고딕"/>
                <a:ea typeface="맑은 고딕"/>
                <a:cs typeface="SM KGothic Std Regular"/>
              </a:rPr>
              <a:t>박찬호</a:t>
            </a:r>
            <a:endParaRPr lang="ko-KR" altLang="en-US" sz="2000" b="1">
              <a:solidFill>
                <a:srgbClr val="1d2b37"/>
              </a:solidFill>
              <a:latin typeface="맑은 고딕"/>
              <a:ea typeface="맑은 고딕"/>
              <a:cs typeface="SM KGothic Std Regular"/>
            </a:endParaRPr>
          </a:p>
          <a:p>
            <a:pPr>
              <a:buFont typeface="Arial"/>
              <a:buChar char="•"/>
              <a:defRPr/>
            </a:pPr>
            <a:r>
              <a:rPr lang="en-US" altLang="ko-KR" sz="2000" b="1">
                <a:solidFill>
                  <a:srgbClr val="1d2b37"/>
                </a:solidFill>
                <a:latin typeface="맑은 고딕"/>
                <a:ea typeface="맑은 고딕"/>
                <a:cs typeface="SM KGothic Std Regular"/>
              </a:rPr>
              <a:t>Open Source Framework </a:t>
            </a:r>
            <a:r>
              <a:rPr lang="ko-KR" altLang="en-US" sz="2000" b="1">
                <a:solidFill>
                  <a:srgbClr val="1d2b37"/>
                </a:solidFill>
                <a:latin typeface="맑은 고딕"/>
                <a:ea typeface="맑은 고딕"/>
                <a:cs typeface="SM KGothic Std Regular"/>
              </a:rPr>
              <a:t>개발자</a:t>
            </a:r>
            <a:r>
              <a:rPr lang="en-US" altLang="ko-KR" sz="2000" b="1">
                <a:solidFill>
                  <a:srgbClr val="1d2b37"/>
                </a:solidFill>
                <a:latin typeface="맑은 고딕"/>
                <a:ea typeface="맑은 고딕"/>
                <a:cs typeface="SM KGothic Std Regular"/>
              </a:rPr>
              <a:t>:  </a:t>
            </a:r>
            <a:endParaRPr lang="en-US" altLang="ko-KR" sz="2000" b="1">
              <a:solidFill>
                <a:srgbClr val="1d2b37"/>
              </a:solidFill>
              <a:latin typeface="맑은 고딕"/>
              <a:ea typeface="맑은 고딕"/>
              <a:cs typeface="SM KGothic Std Regular"/>
            </a:endParaRPr>
          </a:p>
          <a:p>
            <a:pPr>
              <a:buNone/>
              <a:defRPr/>
            </a:pPr>
            <a:r>
              <a:rPr lang="en-US" altLang="ko-KR" sz="2000" b="1">
                <a:solidFill>
                  <a:srgbClr val="1d2b37"/>
                </a:solidFill>
                <a:latin typeface="맑은 고딕"/>
                <a:ea typeface="맑은 고딕"/>
                <a:cs typeface="SM KGothic Std Regular"/>
              </a:rPr>
              <a:t>    </a:t>
            </a:r>
            <a:r>
              <a:rPr lang="ko-KR" altLang="en-US" sz="2000" b="1">
                <a:solidFill>
                  <a:srgbClr val="1d2b37"/>
                </a:solidFill>
                <a:latin typeface="맑은 고딕"/>
                <a:ea typeface="맑은 고딕"/>
                <a:cs typeface="SM KGothic Std Regular"/>
              </a:rPr>
              <a:t>김준범</a:t>
            </a:r>
            <a:r>
              <a:rPr lang="en-US" altLang="ko-KR" sz="2000" b="1">
                <a:solidFill>
                  <a:srgbClr val="1d2b37"/>
                </a:solidFill>
                <a:latin typeface="맑은 고딕"/>
                <a:ea typeface="맑은 고딕"/>
                <a:cs typeface="SM KGothic Std Regular"/>
              </a:rPr>
              <a:t>,</a:t>
            </a:r>
            <a:r>
              <a:rPr lang="ko-KR" altLang="en-US" sz="2000" b="1">
                <a:solidFill>
                  <a:srgbClr val="1d2b37"/>
                </a:solidFill>
                <a:latin typeface="맑은 고딕"/>
                <a:ea typeface="맑은 고딕"/>
                <a:cs typeface="SM KGothic Std Regular"/>
              </a:rPr>
              <a:t> 박찬호</a:t>
            </a:r>
            <a:r>
              <a:rPr lang="en-US" altLang="ko-KR" sz="2000" b="1">
                <a:solidFill>
                  <a:srgbClr val="1d2b37"/>
                </a:solidFill>
                <a:latin typeface="맑은 고딕"/>
                <a:ea typeface="맑은 고딕"/>
                <a:cs typeface="SM KGothic Std Regular"/>
              </a:rPr>
              <a:t>,</a:t>
            </a:r>
            <a:r>
              <a:rPr lang="ko-KR" altLang="en-US" sz="2000" b="1">
                <a:solidFill>
                  <a:srgbClr val="1d2b37"/>
                </a:solidFill>
                <a:latin typeface="맑은 고딕"/>
                <a:ea typeface="맑은 고딕"/>
                <a:cs typeface="SM KGothic Std Regular"/>
              </a:rPr>
              <a:t> 유원진</a:t>
            </a:r>
            <a:r>
              <a:rPr lang="en-US" altLang="ko-KR" sz="2000" b="1">
                <a:solidFill>
                  <a:srgbClr val="1d2b37"/>
                </a:solidFill>
                <a:latin typeface="맑은 고딕"/>
                <a:ea typeface="맑은 고딕"/>
                <a:cs typeface="SM KGothic Std Regular"/>
              </a:rPr>
              <a:t>,</a:t>
            </a:r>
            <a:r>
              <a:rPr lang="ko-KR" altLang="en-US" sz="2000" b="1">
                <a:solidFill>
                  <a:srgbClr val="1d2b37"/>
                </a:solidFill>
                <a:latin typeface="맑은 고딕"/>
                <a:ea typeface="맑은 고딕"/>
                <a:cs typeface="SM KGothic Std Regular"/>
              </a:rPr>
              <a:t> 윤재석</a:t>
            </a:r>
            <a:r>
              <a:rPr lang="en-US" altLang="ko-KR" sz="2000" b="1">
                <a:solidFill>
                  <a:srgbClr val="1d2b37"/>
                </a:solidFill>
                <a:latin typeface="맑은 고딕"/>
                <a:ea typeface="맑은 고딕"/>
                <a:cs typeface="SM KGothic Std Regular"/>
              </a:rPr>
              <a:t>,</a:t>
            </a:r>
            <a:r>
              <a:rPr lang="ko-KR" altLang="en-US" sz="2000" b="1">
                <a:solidFill>
                  <a:srgbClr val="1d2b37"/>
                </a:solidFill>
                <a:latin typeface="맑은 고딕"/>
                <a:ea typeface="맑은 고딕"/>
                <a:cs typeface="SM KGothic Std Regular"/>
              </a:rPr>
              <a:t> 최명훈</a:t>
            </a:r>
            <a:endParaRPr lang="ko-KR" altLang="en-US" sz="2000" b="1">
              <a:solidFill>
                <a:srgbClr val="1d2b37"/>
              </a:solidFill>
              <a:latin typeface="맑은 고딕"/>
              <a:ea typeface="맑은 고딕"/>
              <a:cs typeface="SM KGothic Std Regular"/>
            </a:endParaRPr>
          </a:p>
          <a:p>
            <a:pPr>
              <a:buFont typeface="Arial"/>
              <a:buChar char="•"/>
              <a:defRPr/>
            </a:pPr>
            <a:r>
              <a:rPr lang="en-US" altLang="ko-KR" sz="2000" b="1">
                <a:solidFill>
                  <a:srgbClr val="1d2b37"/>
                </a:solidFill>
                <a:latin typeface="맑은 고딕"/>
                <a:ea typeface="맑은 고딕"/>
                <a:cs typeface="SM KGothic Std Regular"/>
              </a:rPr>
              <a:t>Web publisher(</a:t>
            </a:r>
            <a:r>
              <a:rPr lang="ko-KR" altLang="en-US" sz="2000" b="1">
                <a:solidFill>
                  <a:srgbClr val="1d2b37"/>
                </a:solidFill>
                <a:latin typeface="맑은 고딕"/>
                <a:ea typeface="맑은 고딕"/>
                <a:cs typeface="SM KGothic Std Regular"/>
              </a:rPr>
              <a:t>수석 디자이너</a:t>
            </a:r>
            <a:r>
              <a:rPr lang="en-US" altLang="ko-KR" sz="2000" b="1">
                <a:solidFill>
                  <a:srgbClr val="1d2b37"/>
                </a:solidFill>
                <a:latin typeface="맑은 고딕"/>
                <a:ea typeface="맑은 고딕"/>
                <a:cs typeface="SM KGothic Std Regular"/>
              </a:rPr>
              <a:t>): </a:t>
            </a:r>
            <a:r>
              <a:rPr lang="ko-KR" altLang="en-US" sz="2000" b="1">
                <a:solidFill>
                  <a:srgbClr val="1d2b37"/>
                </a:solidFill>
                <a:latin typeface="맑은 고딕"/>
                <a:ea typeface="맑은 고딕"/>
                <a:cs typeface="SM KGothic Std Regular"/>
              </a:rPr>
              <a:t>유원진</a:t>
            </a:r>
            <a:endParaRPr lang="ko-KR" altLang="en-US" sz="2000" b="1">
              <a:solidFill>
                <a:srgbClr val="1d2b37"/>
              </a:solidFill>
              <a:latin typeface="맑은 고딕"/>
              <a:ea typeface="맑은 고딕"/>
              <a:cs typeface="SM KGothic Std Regular"/>
            </a:endParaRPr>
          </a:p>
          <a:p>
            <a:pPr>
              <a:buFont typeface="Arial"/>
              <a:buChar char="•"/>
              <a:defRPr/>
            </a:pPr>
            <a:r>
              <a:rPr lang="ko-KR" altLang="en-US" sz="2000" b="1">
                <a:solidFill>
                  <a:srgbClr val="1d2b37"/>
                </a:solidFill>
                <a:latin typeface="맑은 고딕"/>
                <a:ea typeface="맑은 고딕"/>
                <a:cs typeface="SM KGothic Std Regular"/>
              </a:rPr>
              <a:t>추천 시스템</a:t>
            </a:r>
            <a:r>
              <a:rPr lang="en-US" altLang="ko-KR" sz="2000" b="1">
                <a:solidFill>
                  <a:srgbClr val="1d2b37"/>
                </a:solidFill>
                <a:latin typeface="맑은 고딕"/>
                <a:ea typeface="맑은 고딕"/>
                <a:cs typeface="SM KGothic Std Regular"/>
              </a:rPr>
              <a:t>(DS): </a:t>
            </a:r>
            <a:r>
              <a:rPr lang="ko-KR" altLang="en-US" sz="2000" b="1">
                <a:solidFill>
                  <a:srgbClr val="1d2b37"/>
                </a:solidFill>
                <a:latin typeface="맑은 고딕"/>
                <a:ea typeface="맑은 고딕"/>
                <a:cs typeface="SM KGothic Std Regular"/>
              </a:rPr>
              <a:t>윤재석</a:t>
            </a:r>
            <a:endParaRPr lang="ko-KR" altLang="en-US" sz="2000" b="1">
              <a:solidFill>
                <a:srgbClr val="1d2b37"/>
              </a:solidFill>
              <a:latin typeface="맑은 고딕"/>
              <a:ea typeface="맑은 고딕"/>
              <a:cs typeface="SM KGothic Std Regular"/>
            </a:endParaRPr>
          </a:p>
          <a:p>
            <a:pPr>
              <a:buFont typeface="Arial"/>
              <a:buChar char="•"/>
              <a:defRPr/>
            </a:pPr>
            <a:endParaRPr lang="ko-KR" altLang="en-US" sz="2000" b="1">
              <a:solidFill>
                <a:srgbClr val="1d2b37"/>
              </a:solidFill>
              <a:latin typeface="맑은 고딕"/>
              <a:ea typeface="맑은 고딕"/>
              <a:cs typeface="SM KGothic Std Regular"/>
            </a:endParaRPr>
          </a:p>
          <a:p>
            <a:pPr>
              <a:buFont typeface="Arial"/>
              <a:buChar char="•"/>
              <a:defRPr/>
            </a:pPr>
            <a:endParaRPr lang="en-US" altLang="ko-KR" sz="2000" b="1">
              <a:solidFill>
                <a:srgbClr val="1d2b37"/>
              </a:solidFill>
              <a:latin typeface="맑은 고딕"/>
              <a:ea typeface="맑은 고딕"/>
              <a:cs typeface="SM KGothic Std Regular"/>
            </a:endParaRPr>
          </a:p>
          <a:p>
            <a:pPr>
              <a:buFont typeface="Arial"/>
              <a:buChar char="•"/>
              <a:defRPr/>
            </a:pPr>
            <a:endParaRPr lang="en-US" sz="1600">
              <a:solidFill>
                <a:srgbClr val="3f626d">
                  <a:alpha val="75000"/>
                </a:srgbClr>
              </a:solidFill>
              <a:latin typeface="맑은 고딕"/>
              <a:ea typeface="맑은 고딕"/>
              <a:cs typeface="SM KGothic Std Regular"/>
            </a:endParaRPr>
          </a:p>
        </p:txBody>
      </p:sp>
      <p:cxnSp>
        <p:nvCxnSpPr>
          <p:cNvPr id="19" name="직선 연결선 18"/>
          <p:cNvCxnSpPr/>
          <p:nvPr/>
        </p:nvCxnSpPr>
        <p:spPr>
          <a:xfrm>
            <a:off x="770723" y="-120939"/>
            <a:ext cx="13063" cy="1200806"/>
          </a:xfrm>
          <a:prstGeom prst="line">
            <a:avLst/>
          </a:prstGeom>
          <a:ln w="12700">
            <a:solidFill>
              <a:srgbClr val="3f626d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itle 1"/>
          <p:cNvSpPr txBox="1"/>
          <p:nvPr/>
        </p:nvSpPr>
        <p:spPr>
          <a:xfrm>
            <a:off x="823141" y="408441"/>
            <a:ext cx="8229600" cy="806171"/>
          </a:xfrm>
          <a:prstGeom prst="rect">
            <a:avLst/>
          </a:prstGeom>
        </p:spPr>
        <p:txBody>
          <a:bodyPr vert="horz" lIns="91440" tIns="45720" rIns="91440" bIns="4572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10000"/>
              </a:lnSpc>
              <a:defRPr/>
            </a:pPr>
            <a:r>
              <a:rPr lang="ko-KR" altLang="en-US" sz="3600">
                <a:solidFill>
                  <a:srgbClr val="1d2b37"/>
                </a:solidFill>
                <a:latin typeface="나눔고딕 ExtraBold"/>
                <a:ea typeface="나눔고딕 ExtraBold"/>
                <a:cs typeface="SM KGothic Std Regular"/>
              </a:rPr>
              <a:t>팀원 소개</a:t>
            </a:r>
            <a:endParaRPr lang="en-US" altLang="ko-KR" sz="3600">
              <a:solidFill>
                <a:srgbClr val="1d2b37"/>
              </a:solidFill>
              <a:latin typeface="나눔고딕 ExtraBold"/>
              <a:ea typeface="나눔고딕 ExtraBold"/>
              <a:cs typeface="SM KGothic Std Regular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/>
          <p:nvPr/>
        </p:nvSpPr>
        <p:spPr>
          <a:xfrm>
            <a:off x="823141" y="408441"/>
            <a:ext cx="8229600" cy="806171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10000"/>
              </a:lnSpc>
              <a:defRPr/>
            </a:pPr>
            <a:r>
              <a:rPr lang="en-US" altLang="ko-KR" sz="1800">
                <a:solidFill>
                  <a:srgbClr val="1d2b37"/>
                </a:solidFill>
                <a:latin typeface="나눔고딕 ExtraBold"/>
                <a:ea typeface="나눔고딕 ExtraBold"/>
                <a:cs typeface="SM KGothic Std Regular"/>
              </a:rPr>
              <a:t>4) </a:t>
            </a:r>
            <a:r>
              <a:rPr lang="ko-KR" altLang="en-US" sz="1800">
                <a:solidFill>
                  <a:srgbClr val="1d2b37"/>
                </a:solidFill>
                <a:latin typeface="나눔고딕 ExtraBold"/>
                <a:ea typeface="나눔고딕 ExtraBold"/>
                <a:cs typeface="SM KGothic Std Regular"/>
              </a:rPr>
              <a:t>추천시스템</a:t>
            </a:r>
            <a:r>
              <a:rPr lang="en-US" altLang="ko-KR" sz="1800">
                <a:solidFill>
                  <a:srgbClr val="1d2b37"/>
                </a:solidFill>
                <a:latin typeface="나눔고딕 ExtraBold"/>
                <a:ea typeface="나눔고딕 ExtraBold"/>
                <a:cs typeface="SM KGothic Std Regular"/>
              </a:rPr>
              <a:t> </a:t>
            </a:r>
            <a:r>
              <a:rPr lang="ko-KR" altLang="en-US" sz="1800">
                <a:solidFill>
                  <a:srgbClr val="1d2b37"/>
                </a:solidFill>
                <a:latin typeface="나눔고딕 ExtraBold"/>
                <a:ea typeface="나눔고딕 ExtraBold"/>
                <a:cs typeface="SM KGothic Std Regular"/>
              </a:rPr>
              <a:t>객체 설계 다이어그램</a:t>
            </a:r>
            <a:endParaRPr lang="ko-KR" altLang="en-US" sz="1800">
              <a:solidFill>
                <a:srgbClr val="1d2b37"/>
              </a:solidFill>
              <a:latin typeface="나눔고딕 ExtraBold"/>
              <a:ea typeface="나눔고딕 ExtraBold"/>
              <a:cs typeface="SM KGothic Std Regular"/>
            </a:endParaRPr>
          </a:p>
        </p:txBody>
      </p:sp>
      <p:sp>
        <p:nvSpPr>
          <p:cNvPr id="2" name="AutoShape 2" descr="http://soldeskit3.cafe24.com/ckstorage/images/nation/project/26/06.jpg"/>
          <p:cNvSpPr>
            <a:spLocks noChangeAspect="1" noChangeArrowheads="1"/>
          </p:cNvSpPr>
          <p:nvPr/>
        </p:nvSpPr>
        <p:spPr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/>
          </a:p>
        </p:txBody>
      </p:sp>
      <p:pic>
        <p:nvPicPr>
          <p:cNvPr id="8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395056" y="1084078"/>
            <a:ext cx="4353885" cy="577392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/>
          <p:nvPr/>
        </p:nvSpPr>
        <p:spPr>
          <a:xfrm>
            <a:off x="823141" y="408441"/>
            <a:ext cx="8229600" cy="806171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10000"/>
              </a:lnSpc>
              <a:defRPr/>
            </a:pPr>
            <a:r>
              <a:rPr lang="en-US" altLang="ko-KR" sz="1800">
                <a:solidFill>
                  <a:srgbClr val="1d2b37"/>
                </a:solidFill>
                <a:latin typeface="나눔고딕 ExtraBold"/>
                <a:ea typeface="나눔고딕 ExtraBold"/>
                <a:cs typeface="SM KGothic Std Regular"/>
              </a:rPr>
              <a:t>4) </a:t>
            </a:r>
            <a:r>
              <a:rPr lang="ko-KR" altLang="en-US" sz="1800">
                <a:solidFill>
                  <a:srgbClr val="1d2b37"/>
                </a:solidFill>
                <a:latin typeface="나눔고딕 ExtraBold"/>
                <a:ea typeface="나눔고딕 ExtraBold"/>
                <a:cs typeface="SM KGothic Std Regular"/>
              </a:rPr>
              <a:t>구인 컨텐츠</a:t>
            </a:r>
            <a:r>
              <a:rPr lang="en-US" altLang="ko-KR" sz="1800">
                <a:solidFill>
                  <a:srgbClr val="1d2b37"/>
                </a:solidFill>
                <a:latin typeface="나눔고딕 ExtraBold"/>
                <a:ea typeface="나눔고딕 ExtraBold"/>
                <a:cs typeface="SM KGothic Std Regular"/>
              </a:rPr>
              <a:t> </a:t>
            </a:r>
            <a:r>
              <a:rPr lang="ko-KR" altLang="en-US" sz="1800">
                <a:solidFill>
                  <a:srgbClr val="1d2b37"/>
                </a:solidFill>
                <a:latin typeface="나눔고딕 ExtraBold"/>
                <a:ea typeface="나눔고딕 ExtraBold"/>
                <a:cs typeface="SM KGothic Std Regular"/>
              </a:rPr>
              <a:t>객체 설계 다이어그램</a:t>
            </a:r>
            <a:endParaRPr lang="ko-KR" altLang="en-US" sz="1800">
              <a:solidFill>
                <a:srgbClr val="1d2b37"/>
              </a:solidFill>
              <a:latin typeface="나눔고딕 ExtraBold"/>
              <a:ea typeface="나눔고딕 ExtraBold"/>
              <a:cs typeface="SM KGothic Std Regular"/>
            </a:endParaRPr>
          </a:p>
        </p:txBody>
      </p:sp>
      <p:sp>
        <p:nvSpPr>
          <p:cNvPr id="2" name="AutoShape 2" descr="http://soldeskit3.cafe24.com/ckstorage/images/nation/project/26/06.jpg"/>
          <p:cNvSpPr>
            <a:spLocks noChangeAspect="1" noChangeArrowheads="1"/>
          </p:cNvSpPr>
          <p:nvPr/>
        </p:nvSpPr>
        <p:spPr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/>
          </a:p>
        </p:txBody>
      </p:sp>
      <p:pic>
        <p:nvPicPr>
          <p:cNvPr id="9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014288"/>
            <a:ext cx="9143999" cy="48294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9696" y="1457012"/>
            <a:ext cx="6720718" cy="4365720"/>
          </a:xfrm>
          <a:effectLst/>
        </p:spPr>
        <p:txBody>
          <a:bodyPr>
            <a:normAutofit/>
          </a:bodyPr>
          <a:lstStyle/>
          <a:p>
            <a:pPr marL="571500" indent="-571500">
              <a:lnSpc>
                <a:spcPct val="130000"/>
              </a:lnSpc>
              <a:buFont typeface="+mj-lt"/>
              <a:buAutoNum type="arabicPeriod"/>
              <a:defRPr/>
            </a:pPr>
            <a:endParaRPr lang="en-US" altLang="ko-KR" sz="2400">
              <a:solidFill>
                <a:srgbClr val="1d2b37"/>
              </a:solidFill>
              <a:latin typeface="나눔고딕 ExtraBold"/>
              <a:ea typeface="나눔고딕 ExtraBold"/>
              <a:cs typeface="SM JGothic Std Regular"/>
            </a:endParaRPr>
          </a:p>
          <a:p>
            <a:pPr marL="571500" indent="-571500">
              <a:lnSpc>
                <a:spcPct val="130000"/>
              </a:lnSpc>
              <a:buFont typeface="+mj-lt"/>
              <a:buAutoNum type="arabicPeriod"/>
              <a:defRPr/>
            </a:pPr>
            <a:r>
              <a:rPr lang="en-US" altLang="ko-KR" sz="2400">
                <a:solidFill>
                  <a:srgbClr val="1d2b37"/>
                </a:solidFill>
                <a:latin typeface="나눔고딕 ExtraBold"/>
                <a:ea typeface="나눔고딕 ExtraBold"/>
                <a:cs typeface="SM JGothic Std Regular"/>
              </a:rPr>
              <a:t>Web </a:t>
            </a:r>
            <a:r>
              <a:rPr lang="ko-KR" altLang="en-US" sz="2400">
                <a:solidFill>
                  <a:srgbClr val="1d2b37"/>
                </a:solidFill>
                <a:latin typeface="나눔고딕 ExtraBold"/>
                <a:ea typeface="나눔고딕 ExtraBold"/>
                <a:cs typeface="SM JGothic Std Regular"/>
              </a:rPr>
              <a:t>프로젝트 구현</a:t>
            </a:r>
            <a:endParaRPr lang="ko-KR" altLang="en-US" sz="2400">
              <a:solidFill>
                <a:srgbClr val="1d2b37"/>
              </a:solidFill>
              <a:latin typeface="나눔고딕 ExtraBold"/>
              <a:ea typeface="나눔고딕 ExtraBold"/>
              <a:cs typeface="SM JGothic Std Regular"/>
            </a:endParaRPr>
          </a:p>
          <a:p>
            <a:pPr marL="571500" indent="-571500">
              <a:lnSpc>
                <a:spcPct val="130000"/>
              </a:lnSpc>
              <a:buFont typeface="+mj-lt"/>
              <a:buAutoNum type="arabicPeriod"/>
              <a:defRPr/>
            </a:pPr>
            <a:r>
              <a:rPr lang="en-US" altLang="ko-KR" sz="2400">
                <a:solidFill>
                  <a:srgbClr val="1d2b37"/>
                </a:solidFill>
                <a:latin typeface="나눔고딕 ExtraBold"/>
                <a:ea typeface="나눔고딕 ExtraBold"/>
                <a:cs typeface="SM JGothic Std Regular"/>
              </a:rPr>
              <a:t>Deep Learning </a:t>
            </a:r>
            <a:r>
              <a:rPr lang="ko-KR" altLang="en-US" sz="2400">
                <a:solidFill>
                  <a:srgbClr val="1d2b37"/>
                </a:solidFill>
                <a:latin typeface="나눔고딕 ExtraBold"/>
                <a:ea typeface="나눔고딕 ExtraBold"/>
                <a:cs typeface="SM JGothic Std Regular"/>
              </a:rPr>
              <a:t>기반 추천 시스템</a:t>
            </a:r>
            <a:r>
              <a:rPr lang="en-US" altLang="ko-KR" sz="2400">
                <a:solidFill>
                  <a:srgbClr val="1d2b37"/>
                </a:solidFill>
                <a:latin typeface="나눔고딕 ExtraBold"/>
                <a:ea typeface="나눔고딕 ExtraBold"/>
                <a:cs typeface="SM JGothic Std Regular"/>
              </a:rPr>
              <a:t>(DNN)</a:t>
            </a:r>
            <a:endParaRPr lang="en-US" altLang="ko-KR" sz="2400">
              <a:solidFill>
                <a:srgbClr val="1d2b37"/>
              </a:solidFill>
              <a:latin typeface="나눔고딕 ExtraBold"/>
              <a:ea typeface="나눔고딕 ExtraBold"/>
              <a:cs typeface="SM JGothic Std Regular"/>
            </a:endParaRPr>
          </a:p>
          <a:p>
            <a:pPr marL="571500" indent="-571500">
              <a:lnSpc>
                <a:spcPct val="130000"/>
              </a:lnSpc>
              <a:buFont typeface="+mj-lt"/>
              <a:buAutoNum type="arabicPeriod"/>
              <a:defRPr/>
            </a:pPr>
            <a:r>
              <a:rPr lang="ko-KR" altLang="en-US" sz="2400">
                <a:solidFill>
                  <a:srgbClr val="1d2b37"/>
                </a:solidFill>
                <a:latin typeface="나눔고딕 ExtraBold"/>
                <a:ea typeface="나눔고딕 ExtraBold"/>
                <a:cs typeface="SM JGothic Std Regular"/>
              </a:rPr>
              <a:t>프로젝트 시연</a:t>
            </a:r>
            <a:endParaRPr lang="ko-KR" altLang="en-US" sz="2400">
              <a:solidFill>
                <a:srgbClr val="1d2b37"/>
              </a:solidFill>
              <a:latin typeface="나눔고딕 ExtraBold"/>
              <a:ea typeface="나눔고딕 ExtraBold"/>
              <a:cs typeface="SM JGothic Std Regular"/>
            </a:endParaRPr>
          </a:p>
          <a:p>
            <a:pPr marL="571500" indent="-571500">
              <a:lnSpc>
                <a:spcPct val="130000"/>
              </a:lnSpc>
              <a:buFont typeface="+mj-lt"/>
              <a:buAutoNum type="arabicPeriod"/>
              <a:defRPr/>
            </a:pPr>
            <a:r>
              <a:rPr lang="ko-KR" altLang="en-US" sz="2400">
                <a:solidFill>
                  <a:srgbClr val="1d2b37"/>
                </a:solidFill>
                <a:latin typeface="나눔고딕 ExtraBold"/>
                <a:ea typeface="나눔고딕 ExtraBold"/>
                <a:cs typeface="SM JGothic Std Regular"/>
              </a:rPr>
              <a:t>프로젝트 후기</a:t>
            </a:r>
            <a:endParaRPr lang="en-US" altLang="ko-KR" sz="2400">
              <a:solidFill>
                <a:srgbClr val="1d2b37"/>
              </a:solidFill>
              <a:latin typeface="나눔고딕 ExtraBold"/>
              <a:ea typeface="나눔고딕 ExtraBold"/>
              <a:cs typeface="SM JGothic Std Regular"/>
            </a:endParaRPr>
          </a:p>
          <a:p>
            <a:pPr marL="571500" indent="-571500">
              <a:lnSpc>
                <a:spcPct val="130000"/>
              </a:lnSpc>
              <a:buFont typeface="+mj-lt"/>
              <a:buAutoNum type="arabicPeriod"/>
              <a:defRPr/>
            </a:pPr>
            <a:endParaRPr lang="en-US" altLang="ko-KR" sz="2400">
              <a:solidFill>
                <a:srgbClr val="1d2b37"/>
              </a:solidFill>
              <a:latin typeface="나눔고딕 ExtraBold"/>
              <a:ea typeface="나눔고딕 ExtraBold"/>
              <a:cs typeface="SM JGothic Std Regular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770723" y="-120939"/>
            <a:ext cx="13063" cy="1200806"/>
          </a:xfrm>
          <a:prstGeom prst="line">
            <a:avLst/>
          </a:prstGeom>
          <a:ln w="12700">
            <a:solidFill>
              <a:srgbClr val="3f626d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itle 1"/>
          <p:cNvSpPr txBox="1"/>
          <p:nvPr/>
        </p:nvSpPr>
        <p:spPr>
          <a:xfrm>
            <a:off x="823141" y="363792"/>
            <a:ext cx="8229600" cy="806171"/>
          </a:xfrm>
          <a:prstGeom prst="rect">
            <a:avLst/>
          </a:prstGeom>
        </p:spPr>
        <p:txBody>
          <a:bodyPr vert="horz" lIns="91440" tIns="45720" rIns="91440" bIns="4572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10000"/>
              </a:lnSpc>
              <a:defRPr/>
            </a:pPr>
            <a:endParaRPr lang="en-US" altLang="ko-KR" sz="4000">
              <a:solidFill>
                <a:srgbClr val="1d2b37"/>
              </a:solidFill>
              <a:latin typeface="나눔고딕 ExtraBold"/>
              <a:ea typeface="나눔고딕 ExtraBold"/>
              <a:cs typeface="SM KGothic Std Regular"/>
            </a:endParaRPr>
          </a:p>
        </p:txBody>
      </p:sp>
      <p:sp>
        <p:nvSpPr>
          <p:cNvPr id="7" name="Title 1"/>
          <p:cNvSpPr txBox="1"/>
          <p:nvPr/>
        </p:nvSpPr>
        <p:spPr>
          <a:xfrm>
            <a:off x="975541" y="516192"/>
            <a:ext cx="8229600" cy="806171"/>
          </a:xfrm>
          <a:prstGeom prst="rect">
            <a:avLst/>
          </a:prstGeom>
        </p:spPr>
        <p:txBody>
          <a:bodyPr vert="horz" lIns="91440" tIns="45720" rIns="91440" bIns="4572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10000"/>
              </a:lnSpc>
              <a:defRPr/>
            </a:pPr>
            <a:r>
              <a:rPr lang="ko-KR" altLang="en-US" sz="4000">
                <a:solidFill>
                  <a:srgbClr val="1d2b37"/>
                </a:solidFill>
                <a:latin typeface="나눔고딕 ExtraBold"/>
                <a:ea typeface="나눔고딕 ExtraBold"/>
                <a:cs typeface="SM KGothic Std Regular"/>
              </a:rPr>
              <a:t>구현</a:t>
            </a:r>
            <a:endParaRPr lang="en-US" altLang="ko-KR" sz="4000">
              <a:solidFill>
                <a:srgbClr val="1d2b37"/>
              </a:solidFill>
              <a:latin typeface="나눔고딕 ExtraBold"/>
              <a:ea typeface="나눔고딕 ExtraBold"/>
              <a:cs typeface="SM KGothic Std Regular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458" y="2704903"/>
            <a:ext cx="8229600" cy="1621848"/>
          </a:xfrm>
        </p:spPr>
        <p:txBody>
          <a:bodyPr>
            <a:normAutofit/>
          </a:bodyPr>
          <a:lstStyle/>
          <a:p>
            <a:pPr algn="ctr">
              <a:lnSpc>
                <a:spcPct val="110000"/>
              </a:lnSpc>
            </a:pPr>
            <a:r>
              <a:rPr lang="en-US" altLang="ko-KR" sz="4000" smtClean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JGothic Std Regular"/>
              </a:rPr>
              <a:t>1. Web </a:t>
            </a:r>
            <a:r>
              <a:rPr lang="ko-KR" altLang="en-US" sz="4000" smtClean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JGothic Std Regular"/>
              </a:rPr>
              <a:t>프로젝트 </a:t>
            </a:r>
            <a:r>
              <a:rPr lang="ko-KR" altLang="en-US" sz="400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JGothic Std Regular"/>
              </a:rPr>
              <a:t>구현</a:t>
            </a:r>
            <a:endParaRPr lang="en-US" altLang="ko-KR" sz="4000">
              <a:solidFill>
                <a:srgbClr val="1D2B37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SM JGothic Std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467343622"/>
      </p:ext>
    </p:extLst>
  </p:cSld>
  <p:clrMapOvr>
    <a:masterClrMapping/>
  </p:clrMapOvr>
</p:sld>
</file>

<file path=ppt/slides/slide3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/>
          <p:nvPr/>
        </p:nvSpPr>
        <p:spPr>
          <a:xfrm>
            <a:off x="823141" y="408441"/>
            <a:ext cx="7910312" cy="806171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10000"/>
              </a:lnSpc>
              <a:defRPr/>
            </a:pPr>
            <a:r>
              <a:rPr lang="en-US" altLang="ko-KR" sz="1800" b="1">
                <a:solidFill>
                  <a:srgbClr val="1d2b37"/>
                </a:solidFill>
                <a:latin typeface="돋움체"/>
                <a:ea typeface="돋움체"/>
                <a:cs typeface="SM KGothic Std Regular"/>
              </a:rPr>
              <a:t>1.1</a:t>
            </a:r>
            <a:r>
              <a:rPr lang="ko-KR" altLang="en-US" sz="1800" b="1">
                <a:solidFill>
                  <a:srgbClr val="1d2b37"/>
                </a:solidFill>
                <a:latin typeface="돋움체"/>
                <a:ea typeface="돋움체"/>
                <a:cs typeface="SM KGothic Std Regular"/>
              </a:rPr>
              <a:t> 시작 화면</a:t>
            </a:r>
            <a:endParaRPr lang="en-US" altLang="ko-KR" sz="1800" b="1">
              <a:solidFill>
                <a:srgbClr val="1d2b37"/>
              </a:solidFill>
              <a:latin typeface="돋움체"/>
              <a:ea typeface="돋움체"/>
              <a:cs typeface="SM KGothic Std Regular"/>
            </a:endParaRPr>
          </a:p>
        </p:txBody>
      </p:sp>
      <p:pic>
        <p:nvPicPr>
          <p:cNvPr id="7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0739" y="1325082"/>
            <a:ext cx="8762521" cy="4207835"/>
          </a:xfrm>
          <a:prstGeom prst="rect">
            <a:avLst/>
          </a:prstGeom>
        </p:spPr>
      </p:pic>
      <p:sp>
        <p:nvSpPr>
          <p:cNvPr id="8" name=""/>
          <p:cNvSpPr txBox="1"/>
          <p:nvPr/>
        </p:nvSpPr>
        <p:spPr>
          <a:xfrm>
            <a:off x="6795976" y="811526"/>
            <a:ext cx="2348024" cy="36757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/>
              <a:t>제작자 </a:t>
            </a:r>
            <a:r>
              <a:rPr lang="en-US" altLang="ko-KR"/>
              <a:t>|</a:t>
            </a:r>
            <a:r>
              <a:rPr lang="ko-KR" altLang="en-US"/>
              <a:t> 유원진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/>
          <p:nvPr/>
        </p:nvSpPr>
        <p:spPr>
          <a:xfrm>
            <a:off x="823141" y="408441"/>
            <a:ext cx="7910312" cy="806171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10000"/>
              </a:lnSpc>
              <a:defRPr/>
            </a:pPr>
            <a:r>
              <a:rPr lang="en-US" altLang="ko-KR" sz="1800" b="1">
                <a:solidFill>
                  <a:srgbClr val="1d2b37"/>
                </a:solidFill>
                <a:latin typeface="돋움체"/>
                <a:ea typeface="돋움체"/>
                <a:cs typeface="SM KGothic Std Regular"/>
              </a:rPr>
              <a:t>1.2</a:t>
            </a:r>
            <a:r>
              <a:rPr lang="ko-KR" altLang="en-US" sz="1800" b="1">
                <a:solidFill>
                  <a:srgbClr val="1d2b37"/>
                </a:solidFill>
                <a:latin typeface="돋움체"/>
                <a:ea typeface="돋움체"/>
                <a:cs typeface="SM KGothic Std Regular"/>
              </a:rPr>
              <a:t> 관심 구인 목록</a:t>
            </a:r>
            <a:endParaRPr lang="ko-KR" altLang="en-US" sz="1800" b="1">
              <a:solidFill>
                <a:srgbClr val="1d2b37"/>
              </a:solidFill>
              <a:latin typeface="돋움체"/>
              <a:ea typeface="돋움체"/>
              <a:cs typeface="SM KGothic Std Regular"/>
            </a:endParaRPr>
          </a:p>
        </p:txBody>
      </p:sp>
      <p:sp>
        <p:nvSpPr>
          <p:cNvPr id="8" name=""/>
          <p:cNvSpPr txBox="1"/>
          <p:nvPr/>
        </p:nvSpPr>
        <p:spPr>
          <a:xfrm>
            <a:off x="6795976" y="811526"/>
            <a:ext cx="2348024" cy="3581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제작자 </a:t>
            </a:r>
            <a:r>
              <a:rPr lang="en-US" altLang="ko-KR"/>
              <a:t>|</a:t>
            </a:r>
            <a:r>
              <a:rPr lang="ko-KR" altLang="en-US"/>
              <a:t> 유원진</a:t>
            </a:r>
            <a:endParaRPr lang="ko-KR" altLang="en-US"/>
          </a:p>
        </p:txBody>
      </p:sp>
      <p:pic>
        <p:nvPicPr>
          <p:cNvPr id="9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645443"/>
            <a:ext cx="9144000" cy="356711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/>
          <p:nvPr/>
        </p:nvSpPr>
        <p:spPr>
          <a:xfrm>
            <a:off x="823141" y="408441"/>
            <a:ext cx="7910312" cy="806171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10000"/>
              </a:lnSpc>
              <a:defRPr/>
            </a:pPr>
            <a:r>
              <a:rPr lang="en-US" altLang="ko-KR" sz="1800" b="1">
                <a:solidFill>
                  <a:srgbClr val="1d2b37"/>
                </a:solidFill>
                <a:latin typeface="돋움체"/>
                <a:ea typeface="돋움체"/>
                <a:cs typeface="SM KGothic Std Regular"/>
              </a:rPr>
              <a:t>1.3</a:t>
            </a:r>
            <a:r>
              <a:rPr lang="ko-KR" altLang="en-US" sz="1800" b="1">
                <a:solidFill>
                  <a:srgbClr val="1d2b37"/>
                </a:solidFill>
                <a:latin typeface="돋움체"/>
                <a:ea typeface="돋움체"/>
                <a:cs typeface="SM KGothic Std Regular"/>
              </a:rPr>
              <a:t> 회원 목록</a:t>
            </a:r>
            <a:endParaRPr lang="ko-KR" altLang="en-US" sz="1800" b="1">
              <a:solidFill>
                <a:srgbClr val="1d2b37"/>
              </a:solidFill>
              <a:latin typeface="돋움체"/>
              <a:ea typeface="돋움체"/>
              <a:cs typeface="SM KGothic Std Regular"/>
            </a:endParaRPr>
          </a:p>
        </p:txBody>
      </p:sp>
      <p:pic>
        <p:nvPicPr>
          <p:cNvPr id="5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32457" y="1298833"/>
            <a:ext cx="9208914" cy="4260334"/>
          </a:xfrm>
          <a:prstGeom prst="rect">
            <a:avLst/>
          </a:prstGeom>
        </p:spPr>
      </p:pic>
      <p:sp>
        <p:nvSpPr>
          <p:cNvPr id="7" name=""/>
          <p:cNvSpPr txBox="1"/>
          <p:nvPr/>
        </p:nvSpPr>
        <p:spPr>
          <a:xfrm>
            <a:off x="6795976" y="811526"/>
            <a:ext cx="2348024" cy="3675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제작자 </a:t>
            </a:r>
            <a:r>
              <a:rPr lang="en-US" altLang="ko-KR"/>
              <a:t>|</a:t>
            </a:r>
            <a:r>
              <a:rPr lang="ko-KR" altLang="en-US"/>
              <a:t> 박찬호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/>
          <p:nvPr/>
        </p:nvSpPr>
        <p:spPr>
          <a:xfrm>
            <a:off x="823141" y="408441"/>
            <a:ext cx="7910312" cy="806171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10000"/>
              </a:lnSpc>
              <a:defRPr/>
            </a:pPr>
            <a:r>
              <a:rPr lang="en-US" altLang="ko-KR" sz="1800" b="1">
                <a:solidFill>
                  <a:srgbClr val="1d2b37"/>
                </a:solidFill>
                <a:latin typeface="돋움체"/>
                <a:ea typeface="돋움체"/>
                <a:cs typeface="SM KGothic Std Regular"/>
              </a:rPr>
              <a:t>1.4</a:t>
            </a:r>
            <a:r>
              <a:rPr lang="ko-KR" altLang="en-US" sz="1800" b="1">
                <a:solidFill>
                  <a:srgbClr val="1d2b37"/>
                </a:solidFill>
                <a:latin typeface="돋움체"/>
                <a:ea typeface="돋움체"/>
                <a:cs typeface="SM KGothic Std Regular"/>
              </a:rPr>
              <a:t> 회원 가입</a:t>
            </a:r>
            <a:endParaRPr lang="ko-KR" altLang="en-US" sz="1800" b="1">
              <a:solidFill>
                <a:srgbClr val="1d2b37"/>
              </a:solidFill>
              <a:latin typeface="돋움체"/>
              <a:ea typeface="돋움체"/>
              <a:cs typeface="SM KGothic Std Regular"/>
            </a:endParaRPr>
          </a:p>
        </p:txBody>
      </p:sp>
      <p:pic>
        <p:nvPicPr>
          <p:cNvPr id="5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77887" y="1891992"/>
            <a:ext cx="8588226" cy="3074014"/>
          </a:xfrm>
          <a:prstGeom prst="rect">
            <a:avLst/>
          </a:prstGeom>
        </p:spPr>
      </p:pic>
      <p:sp>
        <p:nvSpPr>
          <p:cNvPr id="7" name=""/>
          <p:cNvSpPr txBox="1"/>
          <p:nvPr/>
        </p:nvSpPr>
        <p:spPr>
          <a:xfrm>
            <a:off x="6795976" y="811526"/>
            <a:ext cx="2348024" cy="3675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제작자 </a:t>
            </a:r>
            <a:r>
              <a:rPr lang="en-US" altLang="ko-KR"/>
              <a:t>|</a:t>
            </a:r>
            <a:r>
              <a:rPr lang="ko-KR" altLang="en-US"/>
              <a:t> 박찬호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/>
          <p:nvPr/>
        </p:nvSpPr>
        <p:spPr>
          <a:xfrm>
            <a:off x="823141" y="408441"/>
            <a:ext cx="7910312" cy="806171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10000"/>
              </a:lnSpc>
              <a:defRPr/>
            </a:pPr>
            <a:r>
              <a:rPr lang="en-US" altLang="ko-KR" sz="1800" b="1">
                <a:solidFill>
                  <a:srgbClr val="1d2b37"/>
                </a:solidFill>
                <a:latin typeface="돋움체"/>
                <a:ea typeface="돋움체"/>
                <a:cs typeface="SM KGothic Std Regular"/>
              </a:rPr>
              <a:t>1.5</a:t>
            </a:r>
            <a:r>
              <a:rPr lang="ko-KR" altLang="en-US" sz="1800" b="1">
                <a:solidFill>
                  <a:srgbClr val="1d2b37"/>
                </a:solidFill>
                <a:latin typeface="돋움체"/>
                <a:ea typeface="돋움체"/>
                <a:cs typeface="SM KGothic Std Regular"/>
              </a:rPr>
              <a:t> 전체 문의 목록</a:t>
            </a:r>
            <a:endParaRPr lang="ko-KR" altLang="en-US" sz="1800" b="1">
              <a:solidFill>
                <a:srgbClr val="1d2b37"/>
              </a:solidFill>
              <a:latin typeface="돋움체"/>
              <a:ea typeface="돋움체"/>
              <a:cs typeface="SM KGothic Std Regular"/>
            </a:endParaRPr>
          </a:p>
        </p:txBody>
      </p:sp>
      <p:pic>
        <p:nvPicPr>
          <p:cNvPr id="5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44413" y="1781372"/>
            <a:ext cx="8655174" cy="3295255"/>
          </a:xfrm>
          <a:prstGeom prst="rect">
            <a:avLst/>
          </a:prstGeom>
        </p:spPr>
      </p:pic>
      <p:sp>
        <p:nvSpPr>
          <p:cNvPr id="7" name=""/>
          <p:cNvSpPr txBox="1"/>
          <p:nvPr/>
        </p:nvSpPr>
        <p:spPr>
          <a:xfrm>
            <a:off x="6795976" y="811526"/>
            <a:ext cx="2348024" cy="3675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제작자 </a:t>
            </a:r>
            <a:r>
              <a:rPr lang="en-US" altLang="ko-KR"/>
              <a:t>|</a:t>
            </a:r>
            <a:r>
              <a:rPr lang="ko-KR" altLang="en-US"/>
              <a:t> 박찬호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/>
          <p:nvPr/>
        </p:nvSpPr>
        <p:spPr>
          <a:xfrm>
            <a:off x="823141" y="408441"/>
            <a:ext cx="7910312" cy="806171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10000"/>
              </a:lnSpc>
              <a:defRPr/>
            </a:pPr>
            <a:r>
              <a:rPr lang="en-US" altLang="ko-KR" sz="1800" b="1">
                <a:solidFill>
                  <a:srgbClr val="1d2b37"/>
                </a:solidFill>
                <a:latin typeface="돋움체"/>
                <a:ea typeface="돋움체"/>
                <a:cs typeface="SM KGothic Std Regular"/>
              </a:rPr>
              <a:t>1.6</a:t>
            </a:r>
            <a:r>
              <a:rPr lang="ko-KR" altLang="en-US" sz="1800" b="1">
                <a:solidFill>
                  <a:srgbClr val="1d2b37"/>
                </a:solidFill>
                <a:latin typeface="돋움체"/>
                <a:ea typeface="돋움체"/>
                <a:cs typeface="SM KGothic Std Regular"/>
              </a:rPr>
              <a:t> 전체 문의 답변 리스트</a:t>
            </a:r>
            <a:endParaRPr lang="ko-KR" altLang="en-US" sz="1800" b="1">
              <a:solidFill>
                <a:srgbClr val="1d2b37"/>
              </a:solidFill>
              <a:latin typeface="돋움체"/>
              <a:ea typeface="돋움체"/>
              <a:cs typeface="SM KGothic Std Regular"/>
            </a:endParaRPr>
          </a:p>
        </p:txBody>
      </p:sp>
      <p:pic>
        <p:nvPicPr>
          <p:cNvPr id="5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7747" y="1740204"/>
            <a:ext cx="9008505" cy="3377591"/>
          </a:xfrm>
          <a:prstGeom prst="rect">
            <a:avLst/>
          </a:prstGeom>
        </p:spPr>
      </p:pic>
      <p:sp>
        <p:nvSpPr>
          <p:cNvPr id="7" name=""/>
          <p:cNvSpPr txBox="1"/>
          <p:nvPr/>
        </p:nvSpPr>
        <p:spPr>
          <a:xfrm>
            <a:off x="6795976" y="811526"/>
            <a:ext cx="2348024" cy="3675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제작자 </a:t>
            </a:r>
            <a:r>
              <a:rPr lang="en-US" altLang="ko-KR"/>
              <a:t>|</a:t>
            </a:r>
            <a:r>
              <a:rPr lang="ko-KR" altLang="en-US"/>
              <a:t> 박찬호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9696" y="1457011"/>
            <a:ext cx="5441712" cy="5044225"/>
          </a:xfrm>
          <a:effectLst/>
        </p:spPr>
        <p:txBody>
          <a:bodyPr>
            <a:normAutofit/>
          </a:bodyPr>
          <a:lstStyle/>
          <a:p>
            <a:pPr marL="342900" indent="-342900">
              <a:lnSpc>
                <a:spcPct val="130000"/>
              </a:lnSpc>
              <a:buFont typeface="+mj-lt"/>
              <a:buAutoNum type="arabicPeriod"/>
              <a:defRPr/>
            </a:pPr>
            <a:r>
              <a:rPr lang="en-US" altLang="ko-KR" sz="1800">
                <a:solidFill>
                  <a:srgbClr val="1d2b37"/>
                </a:solidFill>
                <a:latin typeface="나눔고딕 ExtraBold"/>
                <a:ea typeface="나눔고딕 ExtraBold"/>
                <a:cs typeface="SM JGothic Std Regular"/>
              </a:rPr>
              <a:t>PROJECT </a:t>
            </a:r>
            <a:r>
              <a:rPr lang="ko-KR" altLang="en-US" sz="1800">
                <a:solidFill>
                  <a:srgbClr val="1d2b37"/>
                </a:solidFill>
                <a:latin typeface="나눔고딕 ExtraBold"/>
                <a:ea typeface="나눔고딕 ExtraBold"/>
                <a:cs typeface="SM JGothic Std Regular"/>
              </a:rPr>
              <a:t>목적 및 주제 선정 이유</a:t>
            </a:r>
            <a:endParaRPr lang="ko-KR" altLang="en-US" sz="1800">
              <a:solidFill>
                <a:srgbClr val="1d2b37"/>
              </a:solidFill>
              <a:latin typeface="나눔고딕 ExtraBold"/>
              <a:ea typeface="나눔고딕 ExtraBold"/>
              <a:cs typeface="SM JGothic Std Regular"/>
            </a:endParaRPr>
          </a:p>
          <a:p>
            <a:pPr>
              <a:lnSpc>
                <a:spcPct val="130000"/>
              </a:lnSpc>
              <a:buFont typeface="+mj-lt"/>
              <a:buAutoNum type="arabicPeriod"/>
              <a:defRPr/>
            </a:pPr>
            <a:r>
              <a:rPr lang="ko-KR" altLang="en-US" sz="1800">
                <a:solidFill>
                  <a:srgbClr val="1d2b37"/>
                </a:solidFill>
                <a:latin typeface="나눔고딕 ExtraBold"/>
                <a:ea typeface="나눔고딕 ExtraBold"/>
                <a:cs typeface="SM JGothic Std Regular"/>
              </a:rPr>
              <a:t>시스템</a:t>
            </a:r>
            <a:r>
              <a:rPr lang="en-US" altLang="ko-KR" sz="1800">
                <a:solidFill>
                  <a:srgbClr val="1d2b37"/>
                </a:solidFill>
                <a:latin typeface="나눔고딕 ExtraBold"/>
                <a:ea typeface="나눔고딕 ExtraBold"/>
                <a:cs typeface="SM JGothic Std Regular"/>
              </a:rPr>
              <a:t> </a:t>
            </a:r>
            <a:r>
              <a:rPr lang="ko-KR" altLang="en-US" sz="1800">
                <a:solidFill>
                  <a:srgbClr val="1d2b37"/>
                </a:solidFill>
                <a:latin typeface="나눔고딕 ExtraBold"/>
                <a:ea typeface="나눔고딕 ExtraBold"/>
                <a:cs typeface="SM JGothic Std Regular"/>
              </a:rPr>
              <a:t>개발 일정</a:t>
            </a:r>
            <a:endParaRPr lang="ko-KR" altLang="en-US" sz="1800">
              <a:solidFill>
                <a:srgbClr val="1d2b37"/>
              </a:solidFill>
              <a:latin typeface="나눔고딕 ExtraBold"/>
              <a:ea typeface="나눔고딕 ExtraBold"/>
              <a:cs typeface="SM JGothic Std Regular"/>
            </a:endParaRPr>
          </a:p>
          <a:p>
            <a:pPr>
              <a:lnSpc>
                <a:spcPct val="130000"/>
              </a:lnSpc>
              <a:buFont typeface="+mj-lt"/>
              <a:buAutoNum type="arabicPeriod"/>
              <a:defRPr/>
            </a:pPr>
            <a:r>
              <a:rPr lang="en-US" altLang="ko-KR" sz="1800">
                <a:solidFill>
                  <a:srgbClr val="1d2b37"/>
                </a:solidFill>
                <a:latin typeface="나눔고딕 ExtraBold"/>
                <a:ea typeface="나눔고딕 ExtraBold"/>
                <a:cs typeface="SM JGothic Std Regular"/>
              </a:rPr>
              <a:t>PROJECT </a:t>
            </a:r>
            <a:r>
              <a:rPr lang="ko-KR" altLang="en-US" sz="1800">
                <a:solidFill>
                  <a:srgbClr val="1d2b37"/>
                </a:solidFill>
                <a:latin typeface="나눔고딕 ExtraBold"/>
                <a:ea typeface="나눔고딕 ExtraBold"/>
                <a:cs typeface="SM JGothic Std Regular"/>
              </a:rPr>
              <a:t>개발 환경 및 이용 기술</a:t>
            </a:r>
            <a:endParaRPr lang="ko-KR" altLang="en-US" sz="1800">
              <a:solidFill>
                <a:srgbClr val="1d2b37"/>
              </a:solidFill>
              <a:latin typeface="나눔고딕 ExtraBold"/>
              <a:ea typeface="나눔고딕 ExtraBold"/>
              <a:cs typeface="SM JGothic Std Regular"/>
            </a:endParaRPr>
          </a:p>
          <a:p>
            <a:pPr>
              <a:lnSpc>
                <a:spcPct val="130000"/>
              </a:lnSpc>
              <a:buFont typeface="+mj-lt"/>
              <a:buAutoNum type="arabicPeriod"/>
              <a:defRPr/>
            </a:pPr>
            <a:r>
              <a:rPr lang="en-US" altLang="ko-KR" sz="1800">
                <a:solidFill>
                  <a:srgbClr val="1d2b37"/>
                </a:solidFill>
                <a:latin typeface="나눔고딕 ExtraBold"/>
                <a:ea typeface="나눔고딕 ExtraBold"/>
                <a:cs typeface="SM JGothic Std Regular"/>
              </a:rPr>
              <a:t>DBMS </a:t>
            </a:r>
            <a:r>
              <a:rPr lang="ko-KR" altLang="en-US" sz="1800">
                <a:solidFill>
                  <a:srgbClr val="1d2b37"/>
                </a:solidFill>
                <a:latin typeface="나눔고딕 ExtraBold"/>
                <a:ea typeface="나눔고딕 ExtraBold"/>
                <a:cs typeface="SM JGothic Std Regular"/>
              </a:rPr>
              <a:t>설계</a:t>
            </a:r>
            <a:endParaRPr lang="ko-KR" altLang="en-US" sz="1800">
              <a:solidFill>
                <a:srgbClr val="1d2b37"/>
              </a:solidFill>
              <a:latin typeface="나눔고딕 ExtraBold"/>
              <a:ea typeface="나눔고딕 ExtraBold"/>
              <a:cs typeface="SM JGothic Std Regular"/>
            </a:endParaRPr>
          </a:p>
          <a:p>
            <a:pPr lvl="1">
              <a:lnSpc>
                <a:spcPct val="130000"/>
              </a:lnSpc>
              <a:buFont typeface="+mj-lt"/>
              <a:buAutoNum type="arabicPeriod"/>
              <a:defRPr/>
            </a:pPr>
            <a:r>
              <a:rPr lang="en-US" altLang="ko-KR" sz="1400">
                <a:solidFill>
                  <a:srgbClr val="1d2b37"/>
                </a:solidFill>
                <a:latin typeface="나눔고딕 ExtraBold"/>
                <a:ea typeface="나눔고딕 ExtraBold"/>
                <a:cs typeface="SM JGothic Std Regular"/>
              </a:rPr>
              <a:t>Logical Modeling</a:t>
            </a:r>
            <a:endParaRPr lang="en-US" altLang="ko-KR" sz="1400">
              <a:solidFill>
                <a:srgbClr val="1d2b37"/>
              </a:solidFill>
              <a:latin typeface="나눔고딕 ExtraBold"/>
              <a:ea typeface="나눔고딕 ExtraBold"/>
              <a:cs typeface="SM JGothic Std Regular"/>
            </a:endParaRPr>
          </a:p>
          <a:p>
            <a:pPr lvl="1">
              <a:lnSpc>
                <a:spcPct val="130000"/>
              </a:lnSpc>
              <a:buFont typeface="+mj-lt"/>
              <a:buAutoNum type="arabicPeriod"/>
              <a:defRPr/>
            </a:pPr>
            <a:r>
              <a:rPr lang="en-US" altLang="ko-KR" sz="1400">
                <a:solidFill>
                  <a:srgbClr val="1d2b37"/>
                </a:solidFill>
                <a:latin typeface="나눔고딕 ExtraBold"/>
                <a:ea typeface="나눔고딕 ExtraBold"/>
                <a:cs typeface="SM JGothic Std Regular"/>
              </a:rPr>
              <a:t>Physical Modeling</a:t>
            </a:r>
            <a:endParaRPr lang="en-US" altLang="ko-KR" sz="1400">
              <a:solidFill>
                <a:srgbClr val="1d2b37"/>
              </a:solidFill>
              <a:latin typeface="나눔고딕 ExtraBold"/>
              <a:ea typeface="나눔고딕 ExtraBold"/>
              <a:cs typeface="SM JGothic Std Regular"/>
            </a:endParaRPr>
          </a:p>
          <a:p>
            <a:pPr>
              <a:lnSpc>
                <a:spcPct val="130000"/>
              </a:lnSpc>
              <a:buFont typeface="+mj-lt"/>
              <a:buAutoNum type="arabicPeriod"/>
              <a:defRPr/>
            </a:pPr>
            <a:r>
              <a:rPr lang="ko-KR" altLang="en-US" sz="1800">
                <a:solidFill>
                  <a:srgbClr val="1d2b37"/>
                </a:solidFill>
                <a:latin typeface="나눔고딕 ExtraBold"/>
                <a:ea typeface="나눔고딕 ExtraBold"/>
                <a:cs typeface="SM JGothic Std Regular"/>
              </a:rPr>
              <a:t>객체 설계</a:t>
            </a:r>
            <a:endParaRPr lang="ko-KR" altLang="en-US" sz="1800">
              <a:solidFill>
                <a:srgbClr val="1d2b37"/>
              </a:solidFill>
              <a:latin typeface="나눔고딕 ExtraBold"/>
              <a:ea typeface="나눔고딕 ExtraBold"/>
              <a:cs typeface="SM JGothic Std Regular"/>
            </a:endParaRPr>
          </a:p>
          <a:p>
            <a:pPr marL="742950" lvl="1" indent="-285750" algn="l" defTabSz="457200" rtl="0" eaLnBrk="1" latinLnBrk="1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+mj-lt"/>
              <a:buAutoNum type="arabicPeriod"/>
              <a:defRPr/>
            </a:pPr>
            <a:r>
              <a:rPr xmlns:mc="http://schemas.openxmlformats.org/markup-compatibility/2006" xmlns:hp="http://schemas.haansoft.com/office/presentation/8.0" kumimoji="0" lang="en-US" altLang="ko-KR" sz="1400" b="0" i="0" u="none" strike="noStrike" kern="1200" cap="none" spc="0" normalizeH="0" baseline="0" mc:Ignorable="hp" hp:hslEmbossed="0">
                <a:solidFill>
                  <a:srgbClr val="1d2b37"/>
                </a:solidFill>
                <a:latin typeface="나눔고딕 ExtraBold"/>
                <a:ea typeface="나눔고딕 ExtraBold"/>
                <a:cs typeface="SM JGothic Std Regular"/>
              </a:rPr>
              <a:t>Usecase diagram</a:t>
            </a:r>
            <a:endParaRPr lang="en-US" altLang="ko-KR" sz="1400">
              <a:solidFill>
                <a:srgbClr val="1d2b37"/>
              </a:solidFill>
              <a:latin typeface="나눔고딕 ExtraBold"/>
              <a:ea typeface="나눔고딕 ExtraBold"/>
              <a:cs typeface="SM JGothic Std Regular"/>
            </a:endParaRPr>
          </a:p>
          <a:p>
            <a:pPr marL="742950" lvl="1" indent="-285750" algn="l" defTabSz="457200" rtl="0" eaLnBrk="1" latinLnBrk="1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+mj-lt"/>
              <a:buAutoNum type="arabicPeriod"/>
              <a:defRPr/>
            </a:pPr>
            <a:r>
              <a:rPr xmlns:mc="http://schemas.openxmlformats.org/markup-compatibility/2006" xmlns:hp="http://schemas.haansoft.com/office/presentation/8.0" kumimoji="0" lang="en-US" altLang="ko-KR" sz="1400" b="1" i="0" u="none" strike="noStrike" kern="1200" cap="none" spc="0" normalizeH="0" baseline="0" mc:Ignorable="hp" hp:hslEmbossed="0">
                <a:solidFill>
                  <a:srgbClr val="1d2b37"/>
                </a:solidFill>
                <a:latin typeface="맑은 고딕"/>
                <a:ea typeface="맑은 고딕"/>
                <a:cs typeface="SM JGothic Std Regular"/>
              </a:rPr>
              <a:t>Activity</a:t>
            </a:r>
            <a:r>
              <a:rPr xmlns:mc="http://schemas.openxmlformats.org/markup-compatibility/2006" xmlns:hp="http://schemas.haansoft.com/office/presentation/8.0" kumimoji="0" lang="en-US" altLang="ko-KR" sz="1400" b="0" i="0" u="none" strike="noStrike" kern="1200" cap="none" spc="0" normalizeH="0" baseline="0" mc:Ignorable="hp" hp:hslEmbossed="0">
                <a:solidFill>
                  <a:srgbClr val="1d2b37"/>
                </a:solidFill>
                <a:latin typeface="나눔고딕 ExtraBold"/>
                <a:ea typeface="나눔고딕 ExtraBold"/>
                <a:cs typeface="SM JGothic Std Regular"/>
              </a:rPr>
              <a:t> diagram </a:t>
            </a:r>
            <a:endParaRPr lang="en-US" altLang="ko-KR" sz="1400" b="1">
              <a:solidFill>
                <a:srgbClr val="1d2b37"/>
              </a:solidFill>
              <a:latin typeface="맑은 고딕"/>
              <a:ea typeface="맑은 고딕"/>
              <a:cs typeface="SM JGothic Std Regular"/>
            </a:endParaRPr>
          </a:p>
          <a:p>
            <a:pPr marL="742950" lvl="1" indent="-285750" algn="l" defTabSz="457200" rtl="0" eaLnBrk="1" latinLnBrk="1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+mj-lt"/>
              <a:buAutoNum type="arabicPeriod"/>
              <a:defRPr/>
            </a:pPr>
            <a:r>
              <a:rPr xmlns:mc="http://schemas.openxmlformats.org/markup-compatibility/2006" xmlns:hp="http://schemas.haansoft.com/office/presentation/8.0" kumimoji="0" lang="en-US" altLang="ko-KR" sz="1400" b="1" i="0" u="none" strike="noStrike" kern="1200" cap="none" spc="0" normalizeH="0" baseline="0" mc:Ignorable="hp" hp:hslEmbossed="0">
                <a:solidFill>
                  <a:srgbClr val="1d2b37"/>
                </a:solidFill>
                <a:latin typeface="맑은 고딕"/>
                <a:ea typeface="맑은 고딕"/>
                <a:cs typeface="SM JGothic Std Regular"/>
              </a:rPr>
              <a:t>Object diagram </a:t>
            </a:r>
            <a:endParaRPr lang="en-US" altLang="ko-KR" sz="1400">
              <a:solidFill>
                <a:srgbClr val="1d2b37"/>
              </a:solidFill>
              <a:latin typeface="나눔고딕 ExtraBold"/>
              <a:ea typeface="나눔고딕 ExtraBold"/>
              <a:cs typeface="SM JGothic Std Regular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770723" y="-120939"/>
            <a:ext cx="13063" cy="1200806"/>
          </a:xfrm>
          <a:prstGeom prst="line">
            <a:avLst/>
          </a:prstGeom>
          <a:ln w="12700">
            <a:solidFill>
              <a:srgbClr val="3f626d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itle 1"/>
          <p:cNvSpPr txBox="1"/>
          <p:nvPr/>
        </p:nvSpPr>
        <p:spPr>
          <a:xfrm>
            <a:off x="823141" y="363792"/>
            <a:ext cx="8229600" cy="806171"/>
          </a:xfrm>
          <a:prstGeom prst="rect">
            <a:avLst/>
          </a:prstGeom>
        </p:spPr>
        <p:txBody>
          <a:bodyPr vert="horz" lIns="91440" tIns="45720" rIns="91440" bIns="4572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10000"/>
              </a:lnSpc>
              <a:defRPr/>
            </a:pPr>
            <a:r>
              <a:rPr lang="ko-KR" altLang="en-US" sz="4000">
                <a:solidFill>
                  <a:srgbClr val="1d2b37"/>
                </a:solidFill>
                <a:latin typeface="나눔고딕 ExtraBold"/>
                <a:ea typeface="나눔고딕 ExtraBold"/>
                <a:cs typeface="SM KGothic Std Regular"/>
              </a:rPr>
              <a:t>설계</a:t>
            </a:r>
            <a:endParaRPr lang="en-US" altLang="ko-KR" sz="4000">
              <a:solidFill>
                <a:srgbClr val="1d2b37"/>
              </a:solidFill>
              <a:latin typeface="나눔고딕 ExtraBold"/>
              <a:ea typeface="나눔고딕 ExtraBold"/>
              <a:cs typeface="SM KGothic Std Regular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/>
          <p:nvPr/>
        </p:nvSpPr>
        <p:spPr>
          <a:xfrm>
            <a:off x="823141" y="408441"/>
            <a:ext cx="7910312" cy="806171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10000"/>
              </a:lnSpc>
              <a:defRPr/>
            </a:pPr>
            <a:r>
              <a:rPr lang="en-US" altLang="ko-KR" sz="1800" b="1">
                <a:solidFill>
                  <a:srgbClr val="1d2b37"/>
                </a:solidFill>
                <a:latin typeface="돋움체"/>
                <a:ea typeface="돋움체"/>
                <a:cs typeface="SM KGothic Std Regular"/>
              </a:rPr>
              <a:t>1.7</a:t>
            </a:r>
            <a:r>
              <a:rPr lang="ko-KR" altLang="en-US" sz="1800" b="1">
                <a:solidFill>
                  <a:srgbClr val="1d2b37"/>
                </a:solidFill>
                <a:latin typeface="돋움체"/>
                <a:ea typeface="돋움체"/>
                <a:cs typeface="SM KGothic Std Regular"/>
              </a:rPr>
              <a:t> 공지사항</a:t>
            </a:r>
            <a:endParaRPr lang="ko-KR" altLang="en-US" sz="1800" b="1">
              <a:solidFill>
                <a:srgbClr val="1d2b37"/>
              </a:solidFill>
              <a:latin typeface="돋움체"/>
              <a:ea typeface="돋움체"/>
              <a:cs typeface="SM KGothic Std Regular"/>
            </a:endParaRPr>
          </a:p>
        </p:txBody>
      </p:sp>
      <p:pic>
        <p:nvPicPr>
          <p:cNvPr id="5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89967" y="1245006"/>
            <a:ext cx="8764065" cy="4367987"/>
          </a:xfrm>
          <a:prstGeom prst="rect">
            <a:avLst/>
          </a:prstGeom>
        </p:spPr>
      </p:pic>
      <p:sp>
        <p:nvSpPr>
          <p:cNvPr id="7" name=""/>
          <p:cNvSpPr txBox="1"/>
          <p:nvPr/>
        </p:nvSpPr>
        <p:spPr>
          <a:xfrm>
            <a:off x="6795976" y="811526"/>
            <a:ext cx="2348024" cy="3675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제작자 </a:t>
            </a:r>
            <a:r>
              <a:rPr lang="en-US" altLang="ko-KR"/>
              <a:t>|</a:t>
            </a:r>
            <a:r>
              <a:rPr lang="ko-KR" altLang="en-US"/>
              <a:t> 김준범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/>
          <p:nvPr/>
        </p:nvSpPr>
        <p:spPr>
          <a:xfrm>
            <a:off x="823141" y="408441"/>
            <a:ext cx="7910312" cy="806171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10000"/>
              </a:lnSpc>
              <a:defRPr/>
            </a:pPr>
            <a:r>
              <a:rPr lang="en-US" altLang="ko-KR" sz="1800" b="1">
                <a:solidFill>
                  <a:srgbClr val="1d2b37"/>
                </a:solidFill>
                <a:latin typeface="돋움체"/>
                <a:ea typeface="돋움체"/>
                <a:cs typeface="SM KGothic Std Regular"/>
              </a:rPr>
              <a:t>1.8</a:t>
            </a:r>
            <a:r>
              <a:rPr lang="ko-KR" altLang="en-US" sz="1800" b="1">
                <a:solidFill>
                  <a:srgbClr val="1d2b37"/>
                </a:solidFill>
                <a:latin typeface="돋움체"/>
                <a:ea typeface="돋움체"/>
                <a:cs typeface="SM KGothic Std Regular"/>
              </a:rPr>
              <a:t> 이력서 조회</a:t>
            </a:r>
            <a:endParaRPr lang="ko-KR" altLang="en-US" sz="1800" b="1">
              <a:solidFill>
                <a:srgbClr val="1d2b37"/>
              </a:solidFill>
              <a:latin typeface="돋움체"/>
              <a:ea typeface="돋움체"/>
              <a:cs typeface="SM KGothic Std Regular"/>
            </a:endParaRPr>
          </a:p>
        </p:txBody>
      </p:sp>
      <p:pic>
        <p:nvPicPr>
          <p:cNvPr id="5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74773" y="1090063"/>
            <a:ext cx="7994452" cy="5767937"/>
          </a:xfrm>
          <a:prstGeom prst="rect">
            <a:avLst/>
          </a:prstGeom>
        </p:spPr>
      </p:pic>
      <p:sp>
        <p:nvSpPr>
          <p:cNvPr id="7" name=""/>
          <p:cNvSpPr txBox="1"/>
          <p:nvPr/>
        </p:nvSpPr>
        <p:spPr>
          <a:xfrm>
            <a:off x="6795976" y="811526"/>
            <a:ext cx="2348024" cy="3675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제작자 </a:t>
            </a:r>
            <a:r>
              <a:rPr lang="en-US" altLang="ko-KR"/>
              <a:t>|</a:t>
            </a:r>
            <a:r>
              <a:rPr lang="ko-KR" altLang="en-US"/>
              <a:t> 김준범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/>
          <p:nvPr/>
        </p:nvSpPr>
        <p:spPr>
          <a:xfrm>
            <a:off x="823141" y="408441"/>
            <a:ext cx="7910312" cy="806171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10000"/>
              </a:lnSpc>
              <a:defRPr/>
            </a:pPr>
            <a:r>
              <a:rPr lang="en-US" altLang="ko-KR" sz="1800" b="1">
                <a:solidFill>
                  <a:srgbClr val="1d2b37"/>
                </a:solidFill>
                <a:latin typeface="돋움체"/>
                <a:ea typeface="돋움체"/>
                <a:cs typeface="SM KGothic Std Regular"/>
              </a:rPr>
              <a:t>1.9</a:t>
            </a:r>
            <a:r>
              <a:rPr lang="ko-KR" altLang="en-US" sz="1800" b="1">
                <a:solidFill>
                  <a:srgbClr val="1d2b37"/>
                </a:solidFill>
                <a:latin typeface="돋움체"/>
                <a:ea typeface="돋움체"/>
                <a:cs typeface="SM KGothic Std Regular"/>
              </a:rPr>
              <a:t> 회원 신고 리스트</a:t>
            </a:r>
            <a:endParaRPr lang="ko-KR" altLang="en-US" sz="1800" b="1">
              <a:solidFill>
                <a:srgbClr val="1d2b37"/>
              </a:solidFill>
              <a:latin typeface="돋움체"/>
              <a:ea typeface="돋움체"/>
              <a:cs typeface="SM KGothic Std Regular"/>
            </a:endParaRPr>
          </a:p>
        </p:txBody>
      </p:sp>
      <p:sp>
        <p:nvSpPr>
          <p:cNvPr id="5" name="Title 1"/>
          <p:cNvSpPr txBox="1"/>
          <p:nvPr/>
        </p:nvSpPr>
        <p:spPr>
          <a:xfrm>
            <a:off x="823141" y="408441"/>
            <a:ext cx="7910312" cy="806171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10000"/>
              </a:lnSpc>
              <a:defRPr/>
            </a:pPr>
            <a:r>
              <a:rPr lang="en-US" altLang="ko-KR" sz="1800" b="1">
                <a:solidFill>
                  <a:srgbClr val="1d2b37"/>
                </a:solidFill>
                <a:latin typeface="돋움체"/>
                <a:ea typeface="돋움체"/>
                <a:cs typeface="SM KGothic Std Regular"/>
              </a:rPr>
              <a:t>1.</a:t>
            </a:r>
            <a:endParaRPr lang="ko-KR" altLang="en-US" sz="1800" b="1">
              <a:solidFill>
                <a:srgbClr val="1d2b37"/>
              </a:solidFill>
              <a:latin typeface="돋움체"/>
              <a:ea typeface="돋움체"/>
              <a:cs typeface="SM KGothic Std Regular"/>
            </a:endParaRPr>
          </a:p>
        </p:txBody>
      </p:sp>
      <p:pic>
        <p:nvPicPr>
          <p:cNvPr id="7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" y="1990072"/>
            <a:ext cx="9143998" cy="2877856"/>
          </a:xfrm>
          <a:prstGeom prst="rect">
            <a:avLst/>
          </a:prstGeom>
        </p:spPr>
      </p:pic>
      <p:sp>
        <p:nvSpPr>
          <p:cNvPr id="9" name=""/>
          <p:cNvSpPr txBox="1"/>
          <p:nvPr/>
        </p:nvSpPr>
        <p:spPr>
          <a:xfrm>
            <a:off x="6795976" y="811526"/>
            <a:ext cx="2348024" cy="3675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제작자 </a:t>
            </a:r>
            <a:r>
              <a:rPr lang="en-US" altLang="ko-KR"/>
              <a:t>|</a:t>
            </a:r>
            <a:r>
              <a:rPr lang="ko-KR" altLang="en-US"/>
              <a:t> 김준범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/>
          <p:nvPr/>
        </p:nvSpPr>
        <p:spPr>
          <a:xfrm>
            <a:off x="823141" y="408441"/>
            <a:ext cx="7910312" cy="806171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10000"/>
              </a:lnSpc>
              <a:defRPr/>
            </a:pPr>
            <a:r>
              <a:rPr lang="en-US" altLang="ko-KR" sz="1800" b="1">
                <a:solidFill>
                  <a:srgbClr val="1d2b37"/>
                </a:solidFill>
                <a:latin typeface="돋움체"/>
                <a:ea typeface="돋움체"/>
                <a:cs typeface="SM KGothic Std Regular"/>
              </a:rPr>
              <a:t>1.10</a:t>
            </a:r>
            <a:r>
              <a:rPr lang="ko-KR" altLang="en-US" sz="1800" b="1">
                <a:solidFill>
                  <a:srgbClr val="1d2b37"/>
                </a:solidFill>
                <a:latin typeface="돋움체"/>
                <a:ea typeface="돋움체"/>
                <a:cs typeface="SM KGothic Std Regular"/>
              </a:rPr>
              <a:t> 컨텐츠 신고 조회</a:t>
            </a:r>
            <a:endParaRPr lang="ko-KR" altLang="en-US" sz="1800" b="1">
              <a:solidFill>
                <a:srgbClr val="1d2b37"/>
              </a:solidFill>
              <a:latin typeface="돋움체"/>
              <a:ea typeface="돋움체"/>
              <a:cs typeface="SM KGothic Std Regular"/>
            </a:endParaRPr>
          </a:p>
        </p:txBody>
      </p:sp>
      <p:pic>
        <p:nvPicPr>
          <p:cNvPr id="6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40864" y="1214612"/>
            <a:ext cx="8862273" cy="5495261"/>
          </a:xfrm>
          <a:prstGeom prst="rect">
            <a:avLst/>
          </a:prstGeom>
        </p:spPr>
      </p:pic>
      <p:sp>
        <p:nvSpPr>
          <p:cNvPr id="8" name=""/>
          <p:cNvSpPr txBox="1"/>
          <p:nvPr/>
        </p:nvSpPr>
        <p:spPr>
          <a:xfrm>
            <a:off x="6795976" y="811526"/>
            <a:ext cx="2348024" cy="3675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제작자 </a:t>
            </a:r>
            <a:r>
              <a:rPr lang="en-US" altLang="ko-KR"/>
              <a:t>|</a:t>
            </a:r>
            <a:r>
              <a:rPr lang="ko-KR" altLang="en-US"/>
              <a:t> 김준범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/>
          <p:nvPr/>
        </p:nvSpPr>
        <p:spPr>
          <a:xfrm>
            <a:off x="823141" y="408441"/>
            <a:ext cx="7910312" cy="806171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10000"/>
              </a:lnSpc>
              <a:defRPr/>
            </a:pPr>
            <a:r>
              <a:rPr lang="en-US" altLang="ko-KR" sz="1800" b="1">
                <a:solidFill>
                  <a:srgbClr val="1d2b37"/>
                </a:solidFill>
                <a:latin typeface="돋움체"/>
                <a:ea typeface="돋움체"/>
                <a:cs typeface="SM KGothic Std Regular"/>
              </a:rPr>
              <a:t>1.11</a:t>
            </a:r>
            <a:r>
              <a:rPr lang="ko-KR" altLang="en-US" sz="1800" b="1">
                <a:solidFill>
                  <a:srgbClr val="1d2b37"/>
                </a:solidFill>
                <a:latin typeface="돋움체"/>
                <a:ea typeface="돋움체"/>
                <a:cs typeface="SM KGothic Std Regular"/>
              </a:rPr>
              <a:t> 커뮤니티</a:t>
            </a:r>
            <a:r>
              <a:rPr lang="en-US" altLang="ko-KR" sz="1800" b="1">
                <a:solidFill>
                  <a:srgbClr val="1d2b37"/>
                </a:solidFill>
                <a:latin typeface="돋움체"/>
                <a:ea typeface="돋움체"/>
                <a:cs typeface="SM KGothic Std Regular"/>
              </a:rPr>
              <a:t>(</a:t>
            </a:r>
            <a:r>
              <a:rPr lang="ko-KR" altLang="en-US" sz="1800" b="1">
                <a:solidFill>
                  <a:srgbClr val="1d2b37"/>
                </a:solidFill>
                <a:latin typeface="돋움체"/>
                <a:ea typeface="돋움체"/>
                <a:cs typeface="SM KGothic Std Regular"/>
              </a:rPr>
              <a:t>게시판</a:t>
            </a:r>
            <a:r>
              <a:rPr lang="en-US" altLang="ko-KR" sz="1800" b="1">
                <a:solidFill>
                  <a:srgbClr val="1d2b37"/>
                </a:solidFill>
                <a:latin typeface="돋움체"/>
                <a:ea typeface="돋움체"/>
                <a:cs typeface="SM KGothic Std Regular"/>
              </a:rPr>
              <a:t>)</a:t>
            </a:r>
            <a:r>
              <a:rPr lang="ko-KR" altLang="en-US" sz="1800" b="1">
                <a:solidFill>
                  <a:srgbClr val="1d2b37"/>
                </a:solidFill>
                <a:latin typeface="돋움체"/>
                <a:ea typeface="돋움체"/>
                <a:cs typeface="SM KGothic Std Regular"/>
              </a:rPr>
              <a:t> 카테고리 관리</a:t>
            </a:r>
            <a:endParaRPr lang="ko-KR" altLang="en-US" sz="1800" b="1">
              <a:solidFill>
                <a:srgbClr val="1d2b37"/>
              </a:solidFill>
              <a:latin typeface="돋움체"/>
              <a:ea typeface="돋움체"/>
              <a:cs typeface="SM KGothic Std Regular"/>
            </a:endParaRPr>
          </a:p>
        </p:txBody>
      </p:sp>
      <p:sp>
        <p:nvSpPr>
          <p:cNvPr id="8" name=""/>
          <p:cNvSpPr txBox="1"/>
          <p:nvPr/>
        </p:nvSpPr>
        <p:spPr>
          <a:xfrm>
            <a:off x="6795976" y="811526"/>
            <a:ext cx="2348024" cy="3675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제작자 </a:t>
            </a:r>
            <a:r>
              <a:rPr lang="en-US" altLang="ko-KR"/>
              <a:t>|</a:t>
            </a:r>
            <a:r>
              <a:rPr lang="ko-KR" altLang="en-US"/>
              <a:t> 최명훈</a:t>
            </a:r>
            <a:endParaRPr lang="ko-KR" altLang="en-US"/>
          </a:p>
        </p:txBody>
      </p:sp>
      <p:pic>
        <p:nvPicPr>
          <p:cNvPr id="9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2062013"/>
            <a:ext cx="9144000" cy="273397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/>
          <p:nvPr/>
        </p:nvSpPr>
        <p:spPr>
          <a:xfrm>
            <a:off x="823141" y="408441"/>
            <a:ext cx="7910312" cy="806171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10000"/>
              </a:lnSpc>
              <a:defRPr/>
            </a:pPr>
            <a:r>
              <a:rPr lang="en-US" altLang="ko-KR" sz="1800" b="1">
                <a:solidFill>
                  <a:srgbClr val="1d2b37"/>
                </a:solidFill>
                <a:latin typeface="돋움체"/>
                <a:ea typeface="돋움체"/>
                <a:cs typeface="SM KGothic Std Regular"/>
              </a:rPr>
              <a:t>1.12</a:t>
            </a:r>
            <a:r>
              <a:rPr lang="ko-KR" altLang="en-US" sz="1800" b="1">
                <a:solidFill>
                  <a:srgbClr val="1d2b37"/>
                </a:solidFill>
                <a:latin typeface="돋움체"/>
                <a:ea typeface="돋움체"/>
                <a:cs typeface="SM KGothic Std Regular"/>
              </a:rPr>
              <a:t> 게시판 컨텐츠 리스트</a:t>
            </a:r>
            <a:endParaRPr lang="ko-KR" altLang="en-US" sz="1800" b="1">
              <a:solidFill>
                <a:srgbClr val="1d2b37"/>
              </a:solidFill>
              <a:latin typeface="돋움체"/>
              <a:ea typeface="돋움체"/>
              <a:cs typeface="SM KGothic Std Regular"/>
            </a:endParaRPr>
          </a:p>
        </p:txBody>
      </p:sp>
      <p:sp>
        <p:nvSpPr>
          <p:cNvPr id="9" name=""/>
          <p:cNvSpPr txBox="1"/>
          <p:nvPr/>
        </p:nvSpPr>
        <p:spPr>
          <a:xfrm>
            <a:off x="6795976" y="811526"/>
            <a:ext cx="2348024" cy="3675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제작자 </a:t>
            </a:r>
            <a:r>
              <a:rPr lang="en-US" altLang="ko-KR"/>
              <a:t>|</a:t>
            </a:r>
            <a:r>
              <a:rPr lang="ko-KR" altLang="en-US"/>
              <a:t> 최명훈</a:t>
            </a:r>
            <a:endParaRPr lang="ko-KR" altLang="en-US"/>
          </a:p>
        </p:txBody>
      </p:sp>
      <p:pic>
        <p:nvPicPr>
          <p:cNvPr id="10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283453"/>
            <a:ext cx="9144000" cy="429109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/>
          <p:nvPr/>
        </p:nvSpPr>
        <p:spPr>
          <a:xfrm>
            <a:off x="823141" y="408441"/>
            <a:ext cx="7910312" cy="806171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10000"/>
              </a:lnSpc>
              <a:defRPr/>
            </a:pPr>
            <a:r>
              <a:rPr lang="en-US" altLang="ko-KR" sz="1800" b="1">
                <a:solidFill>
                  <a:srgbClr val="1d2b37"/>
                </a:solidFill>
                <a:latin typeface="돋움체"/>
                <a:ea typeface="돋움체"/>
                <a:cs typeface="SM KGothic Std Regular"/>
              </a:rPr>
              <a:t>1.13</a:t>
            </a:r>
            <a:r>
              <a:rPr lang="ko-KR" altLang="en-US" sz="1800" b="1">
                <a:solidFill>
                  <a:srgbClr val="1d2b37"/>
                </a:solidFill>
                <a:latin typeface="돋움체"/>
                <a:ea typeface="돋움체"/>
                <a:cs typeface="SM KGothic Std Regular"/>
              </a:rPr>
              <a:t> 게시판 컨텐츠 댓글</a:t>
            </a:r>
            <a:endParaRPr lang="ko-KR" altLang="en-US" sz="1800" b="1">
              <a:solidFill>
                <a:srgbClr val="1d2b37"/>
              </a:solidFill>
              <a:latin typeface="돋움체"/>
              <a:ea typeface="돋움체"/>
              <a:cs typeface="SM KGothic Std Regular"/>
            </a:endParaRPr>
          </a:p>
        </p:txBody>
      </p:sp>
      <p:sp>
        <p:nvSpPr>
          <p:cNvPr id="9" name=""/>
          <p:cNvSpPr txBox="1"/>
          <p:nvPr/>
        </p:nvSpPr>
        <p:spPr>
          <a:xfrm>
            <a:off x="6795976" y="811526"/>
            <a:ext cx="2348024" cy="3675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제작자 </a:t>
            </a:r>
            <a:r>
              <a:rPr lang="en-US" altLang="ko-KR"/>
              <a:t>|</a:t>
            </a:r>
            <a:r>
              <a:rPr lang="ko-KR" altLang="en-US"/>
              <a:t> 최명훈</a:t>
            </a:r>
            <a:endParaRPr lang="ko-KR" altLang="en-US"/>
          </a:p>
        </p:txBody>
      </p:sp>
      <p:pic>
        <p:nvPicPr>
          <p:cNvPr id="10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2328524"/>
            <a:ext cx="9144000" cy="220095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/>
          <p:nvPr/>
        </p:nvSpPr>
        <p:spPr>
          <a:xfrm>
            <a:off x="823141" y="408441"/>
            <a:ext cx="7910312" cy="806171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10000"/>
              </a:lnSpc>
              <a:defRPr/>
            </a:pPr>
            <a:r>
              <a:rPr lang="en-US" altLang="ko-KR" sz="1800" b="1">
                <a:solidFill>
                  <a:srgbClr val="1d2b37"/>
                </a:solidFill>
                <a:latin typeface="돋움체"/>
                <a:ea typeface="돋움체"/>
                <a:cs typeface="SM KGothic Std Regular"/>
              </a:rPr>
              <a:t>1.14</a:t>
            </a:r>
            <a:r>
              <a:rPr lang="ko-KR" altLang="en-US" sz="1800" b="1">
                <a:solidFill>
                  <a:srgbClr val="1d2b37"/>
                </a:solidFill>
                <a:latin typeface="돋움체"/>
                <a:ea typeface="돋움체"/>
                <a:cs typeface="SM KGothic Std Regular"/>
              </a:rPr>
              <a:t> 구인 컨텐츠 리스트</a:t>
            </a:r>
            <a:endParaRPr lang="ko-KR" altLang="en-US" sz="1800" b="1">
              <a:solidFill>
                <a:srgbClr val="1d2b37"/>
              </a:solidFill>
              <a:latin typeface="돋움체"/>
              <a:ea typeface="돋움체"/>
              <a:cs typeface="SM KGothic Std Regular"/>
            </a:endParaRPr>
          </a:p>
        </p:txBody>
      </p:sp>
      <p:sp>
        <p:nvSpPr>
          <p:cNvPr id="9" name=""/>
          <p:cNvSpPr txBox="1"/>
          <p:nvPr/>
        </p:nvSpPr>
        <p:spPr>
          <a:xfrm>
            <a:off x="6795976" y="811526"/>
            <a:ext cx="2348024" cy="3675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제작자 </a:t>
            </a:r>
            <a:r>
              <a:rPr lang="en-US" altLang="ko-KR"/>
              <a:t>|</a:t>
            </a:r>
            <a:r>
              <a:rPr lang="ko-KR" altLang="en-US"/>
              <a:t> 최명훈</a:t>
            </a:r>
            <a:endParaRPr lang="ko-KR" altLang="en-US"/>
          </a:p>
        </p:txBody>
      </p:sp>
      <p:pic>
        <p:nvPicPr>
          <p:cNvPr id="10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417712"/>
            <a:ext cx="9144001" cy="40225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/>
          <p:nvPr/>
        </p:nvSpPr>
        <p:spPr>
          <a:xfrm>
            <a:off x="823141" y="408441"/>
            <a:ext cx="7910312" cy="806171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10000"/>
              </a:lnSpc>
              <a:defRPr/>
            </a:pPr>
            <a:r>
              <a:rPr lang="en-US" altLang="ko-KR" sz="1800" b="1">
                <a:solidFill>
                  <a:srgbClr val="1d2b37"/>
                </a:solidFill>
                <a:latin typeface="돋움체"/>
                <a:ea typeface="돋움체"/>
                <a:cs typeface="SM KGothic Std Regular"/>
              </a:rPr>
              <a:t>1.15</a:t>
            </a:r>
            <a:r>
              <a:rPr lang="ko-KR" altLang="en-US" sz="1800" b="1">
                <a:solidFill>
                  <a:srgbClr val="1d2b37"/>
                </a:solidFill>
                <a:latin typeface="돋움체"/>
                <a:ea typeface="돋움체"/>
                <a:cs typeface="SM KGothic Std Regular"/>
              </a:rPr>
              <a:t> 구인 카테고리 관리</a:t>
            </a:r>
            <a:endParaRPr lang="ko-KR" altLang="en-US" sz="1800" b="1">
              <a:solidFill>
                <a:srgbClr val="1d2b37"/>
              </a:solidFill>
              <a:latin typeface="돋움체"/>
              <a:ea typeface="돋움체"/>
              <a:cs typeface="SM KGothic Std Regular"/>
            </a:endParaRPr>
          </a:p>
        </p:txBody>
      </p:sp>
      <p:sp>
        <p:nvSpPr>
          <p:cNvPr id="9" name=""/>
          <p:cNvSpPr txBox="1"/>
          <p:nvPr/>
        </p:nvSpPr>
        <p:spPr>
          <a:xfrm>
            <a:off x="6795976" y="811526"/>
            <a:ext cx="2348024" cy="3675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제작자 </a:t>
            </a:r>
            <a:r>
              <a:rPr lang="en-US" altLang="ko-KR"/>
              <a:t>|</a:t>
            </a:r>
            <a:r>
              <a:rPr lang="ko-KR" altLang="en-US"/>
              <a:t> 최명훈</a:t>
            </a:r>
            <a:endParaRPr lang="ko-KR" altLang="en-US"/>
          </a:p>
        </p:txBody>
      </p:sp>
      <p:pic>
        <p:nvPicPr>
          <p:cNvPr id="10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658803"/>
            <a:ext cx="9144000" cy="354039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/>
          <p:nvPr/>
        </p:nvSpPr>
        <p:spPr>
          <a:xfrm>
            <a:off x="823141" y="408441"/>
            <a:ext cx="7910312" cy="806171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10000"/>
              </a:lnSpc>
              <a:defRPr/>
            </a:pPr>
            <a:r>
              <a:rPr lang="en-US" altLang="ko-KR" sz="1800" b="1">
                <a:solidFill>
                  <a:srgbClr val="1d2b37"/>
                </a:solidFill>
                <a:latin typeface="돋움체"/>
                <a:ea typeface="돋움체"/>
                <a:cs typeface="SM KGothic Std Regular"/>
              </a:rPr>
              <a:t>1.16</a:t>
            </a:r>
            <a:r>
              <a:rPr lang="ko-KR" altLang="en-US" sz="1800" b="1">
                <a:solidFill>
                  <a:srgbClr val="1d2b37"/>
                </a:solidFill>
                <a:latin typeface="돋움체"/>
                <a:ea typeface="돋움체"/>
                <a:cs typeface="SM KGothic Std Regular"/>
              </a:rPr>
              <a:t> 통계</a:t>
            </a:r>
            <a:endParaRPr lang="ko-KR" altLang="en-US" sz="1800" b="1">
              <a:solidFill>
                <a:srgbClr val="1d2b37"/>
              </a:solidFill>
              <a:latin typeface="돋움체"/>
              <a:ea typeface="돋움체"/>
              <a:cs typeface="SM KGothic Std Regular"/>
            </a:endParaRPr>
          </a:p>
        </p:txBody>
      </p:sp>
      <p:sp>
        <p:nvSpPr>
          <p:cNvPr id="9" name=""/>
          <p:cNvSpPr txBox="1"/>
          <p:nvPr/>
        </p:nvSpPr>
        <p:spPr>
          <a:xfrm>
            <a:off x="6795976" y="811526"/>
            <a:ext cx="2348024" cy="3675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제작자 </a:t>
            </a:r>
            <a:r>
              <a:rPr lang="en-US" altLang="ko-KR"/>
              <a:t>|</a:t>
            </a:r>
            <a:r>
              <a:rPr lang="ko-KR" altLang="en-US"/>
              <a:t> 윤재석</a:t>
            </a:r>
            <a:endParaRPr lang="ko-KR" altLang="en-US"/>
          </a:p>
        </p:txBody>
      </p:sp>
      <p:pic>
        <p:nvPicPr>
          <p:cNvPr id="11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44328" y="1142987"/>
            <a:ext cx="8855343" cy="457202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3965" y="2083153"/>
            <a:ext cx="6664550" cy="3502477"/>
          </a:xfrm>
          <a:effectLst/>
        </p:spPr>
        <p:txBody>
          <a:bodyPr>
            <a:noAutofit/>
          </a:bodyPr>
          <a:lstStyle/>
          <a:p>
            <a:pPr marL="0" indent="0" algn="ctr">
              <a:buNone/>
              <a:defRPr/>
            </a:pPr>
            <a:endParaRPr lang="en-US" altLang="ko-KR" sz="1000">
              <a:solidFill>
                <a:srgbClr val="3f626d">
                  <a:alpha val="75000"/>
                </a:srgbClr>
              </a:solidFill>
              <a:latin typeface="+mn-ea"/>
              <a:cs typeface="SM KGothic Std Regular"/>
            </a:endParaRPr>
          </a:p>
          <a:p>
            <a:pPr>
              <a:buFont typeface="Arial"/>
              <a:buChar char="•"/>
              <a:defRPr/>
            </a:pPr>
            <a:r>
              <a:rPr lang="en-US" altLang="ko-KR" sz="2000" b="1">
                <a:solidFill>
                  <a:srgbClr val="1d2b37"/>
                </a:solidFill>
                <a:latin typeface="+mn-ea"/>
                <a:cs typeface="SM JGothic Std Regular"/>
              </a:rPr>
              <a:t>PROJECT </a:t>
            </a:r>
            <a:r>
              <a:rPr lang="ko-KR" altLang="en-US" sz="2000" b="1">
                <a:solidFill>
                  <a:srgbClr val="1d2b37"/>
                </a:solidFill>
                <a:latin typeface="+mn-ea"/>
                <a:cs typeface="SM JGothic Std Regular"/>
              </a:rPr>
              <a:t>목적</a:t>
            </a:r>
            <a:endParaRPr lang="ko-KR" altLang="en-US" sz="2000" b="1">
              <a:solidFill>
                <a:srgbClr val="1d2b37"/>
              </a:solidFill>
              <a:latin typeface="+mn-ea"/>
              <a:cs typeface="SM JGothic Std Regular"/>
            </a:endParaRPr>
          </a:p>
          <a:p>
            <a:pPr lvl="1">
              <a:buFont typeface="Arial"/>
              <a:buChar char="•"/>
              <a:defRPr/>
            </a:pPr>
            <a:r>
              <a:rPr lang="en-US" altLang="ko-KR" sz="1600">
                <a:solidFill>
                  <a:srgbClr val="1d2b37"/>
                </a:solidFill>
                <a:latin typeface="+mn-ea"/>
                <a:cs typeface="SM KGothic Std Regular"/>
              </a:rPr>
              <a:t>6</a:t>
            </a:r>
            <a:r>
              <a:rPr lang="ko-KR" altLang="en-US" sz="1600">
                <a:solidFill>
                  <a:srgbClr val="1d2b37"/>
                </a:solidFill>
                <a:latin typeface="+mn-ea"/>
                <a:cs typeface="SM KGothic Std Regular"/>
              </a:rPr>
              <a:t>개월간 배운 기본적인 웹 개발 절차를 이해하고</a:t>
            </a:r>
            <a:r>
              <a:rPr lang="en-US" altLang="ko-KR" sz="1600">
                <a:solidFill>
                  <a:srgbClr val="1d2b37"/>
                </a:solidFill>
                <a:latin typeface="+mn-ea"/>
                <a:cs typeface="SM KGothic Std Regular"/>
              </a:rPr>
              <a:t>,</a:t>
            </a:r>
            <a:r>
              <a:rPr lang="ko-KR" altLang="en-US" sz="1600">
                <a:solidFill>
                  <a:srgbClr val="1d2b37"/>
                </a:solidFill>
                <a:latin typeface="+mn-ea"/>
                <a:cs typeface="SM KGothic Std Regular"/>
              </a:rPr>
              <a:t> 개발 능력을 향상 시키며</a:t>
            </a:r>
            <a:r>
              <a:rPr lang="en-US" altLang="ko-KR" sz="1600">
                <a:solidFill>
                  <a:srgbClr val="1d2b37"/>
                </a:solidFill>
                <a:latin typeface="+mn-ea"/>
                <a:cs typeface="SM KGothic Std Regular"/>
              </a:rPr>
              <a:t>,</a:t>
            </a:r>
            <a:r>
              <a:rPr lang="ko-KR" altLang="en-US" sz="1600">
                <a:solidFill>
                  <a:srgbClr val="1d2b37"/>
                </a:solidFill>
                <a:latin typeface="+mn-ea"/>
                <a:cs typeface="SM KGothic Std Regular"/>
              </a:rPr>
              <a:t> 추천시스템과</a:t>
            </a:r>
            <a:r>
              <a:rPr lang="en-US" altLang="ko-KR" sz="1600">
                <a:solidFill>
                  <a:srgbClr val="1d2b37"/>
                </a:solidFill>
                <a:latin typeface="+mn-ea"/>
                <a:cs typeface="SM KGothic Std Regular"/>
              </a:rPr>
              <a:t>,</a:t>
            </a:r>
            <a:r>
              <a:rPr lang="ko-KR" altLang="en-US" sz="1600">
                <a:solidFill>
                  <a:srgbClr val="1d2b37"/>
                </a:solidFill>
                <a:latin typeface="+mn-ea"/>
                <a:cs typeface="SM KGothic Std Regular"/>
              </a:rPr>
              <a:t> </a:t>
            </a:r>
            <a:r>
              <a:rPr lang="en-US" altLang="ko-KR" sz="1600">
                <a:solidFill>
                  <a:srgbClr val="1d2b37"/>
                </a:solidFill>
                <a:latin typeface="+mn-ea"/>
                <a:cs typeface="SM KGothic Std Regular"/>
              </a:rPr>
              <a:t>ai</a:t>
            </a:r>
            <a:r>
              <a:rPr lang="ko-KR" altLang="en-US" sz="1600">
                <a:solidFill>
                  <a:srgbClr val="1d2b37"/>
                </a:solidFill>
                <a:latin typeface="+mn-ea"/>
                <a:cs typeface="SM KGothic Std Regular"/>
              </a:rPr>
              <a:t>에 대한 학습을 위해 본 프로젝트를 진행 함</a:t>
            </a:r>
            <a:r>
              <a:rPr lang="en-US" altLang="ko-KR" sz="1600">
                <a:solidFill>
                  <a:srgbClr val="1d2b37"/>
                </a:solidFill>
                <a:latin typeface="+mn-ea"/>
                <a:cs typeface="SM KGothic Std Regular"/>
              </a:rPr>
              <a:t>.</a:t>
            </a:r>
            <a:endParaRPr lang="en-US" altLang="ko-KR" sz="1600">
              <a:solidFill>
                <a:srgbClr val="1d2b37"/>
              </a:solidFill>
              <a:latin typeface="+mn-ea"/>
              <a:cs typeface="SM KGothic Std Regular"/>
            </a:endParaRPr>
          </a:p>
          <a:p>
            <a:pPr marL="457200" lvl="1" indent="0">
              <a:buNone/>
              <a:defRPr/>
            </a:pPr>
            <a:endParaRPr lang="en-US" sz="1600">
              <a:solidFill>
                <a:srgbClr val="1d2b37"/>
              </a:solidFill>
              <a:latin typeface="+mn-ea"/>
              <a:cs typeface="SM KGothic Std Regular"/>
            </a:endParaRPr>
          </a:p>
          <a:p>
            <a:pPr marL="457200" lvl="1" indent="0">
              <a:buNone/>
              <a:defRPr/>
            </a:pPr>
            <a:endParaRPr lang="en-US" sz="1600">
              <a:solidFill>
                <a:srgbClr val="1d2b37"/>
              </a:solidFill>
              <a:latin typeface="+mn-ea"/>
              <a:cs typeface="SM KGothic Std Regular"/>
            </a:endParaRPr>
          </a:p>
          <a:p>
            <a:pPr>
              <a:buFont typeface="Arial"/>
              <a:buChar char="•"/>
              <a:defRPr/>
            </a:pPr>
            <a:r>
              <a:rPr lang="en-US" altLang="ko-KR" sz="2000" b="1">
                <a:solidFill>
                  <a:srgbClr val="1d2b37"/>
                </a:solidFill>
                <a:latin typeface="+mn-ea"/>
                <a:cs typeface="SM JGothic Std Regular"/>
              </a:rPr>
              <a:t>PROJECT </a:t>
            </a:r>
            <a:r>
              <a:rPr lang="ko-KR" altLang="en-US" sz="2000" b="1">
                <a:solidFill>
                  <a:srgbClr val="1d2b37"/>
                </a:solidFill>
                <a:latin typeface="+mn-ea"/>
                <a:cs typeface="SM JGothic Std Regular"/>
              </a:rPr>
              <a:t>주제 선정 이유</a:t>
            </a:r>
            <a:endParaRPr lang="ko-KR" altLang="en-US" sz="2000" b="1">
              <a:solidFill>
                <a:srgbClr val="1d2b37"/>
              </a:solidFill>
              <a:latin typeface="+mn-ea"/>
              <a:cs typeface="SM JGothic Std Regular"/>
            </a:endParaRPr>
          </a:p>
          <a:p>
            <a:pPr lvl="1">
              <a:buFont typeface="Arial"/>
              <a:buChar char="•"/>
              <a:defRPr/>
            </a:pPr>
            <a:r>
              <a:rPr lang="ko-KR" altLang="en-US" sz="1600">
                <a:solidFill>
                  <a:srgbClr val="1d2b37"/>
                </a:solidFill>
                <a:latin typeface="+mn-ea"/>
                <a:cs typeface="SM KGothic Std Regular"/>
              </a:rPr>
              <a:t>청년들의 첫 사회생활인 아르바이트가 좋은 사람과 좋은 장소에서 이루어지며 건강한 경험을 쌓을 수 있도록</a:t>
            </a:r>
            <a:r>
              <a:rPr lang="en-US" altLang="ko-KR" sz="1600">
                <a:solidFill>
                  <a:srgbClr val="1d2b37"/>
                </a:solidFill>
                <a:latin typeface="+mn-ea"/>
                <a:cs typeface="SM KGothic Std Regular"/>
              </a:rPr>
              <a:t>,</a:t>
            </a:r>
            <a:r>
              <a:rPr lang="ko-KR" altLang="en-US" sz="1600">
                <a:solidFill>
                  <a:srgbClr val="1d2b37"/>
                </a:solidFill>
                <a:latin typeface="+mn-ea"/>
                <a:cs typeface="SM KGothic Std Regular"/>
              </a:rPr>
              <a:t> 커뮤니티에서  서로 다양한 정보를 공유하며 구직 활동을 할 수 있도록 함</a:t>
            </a:r>
            <a:r>
              <a:rPr lang="en-US" altLang="ko-KR" sz="1600">
                <a:solidFill>
                  <a:srgbClr val="1d2b37"/>
                </a:solidFill>
                <a:latin typeface="+mn-ea"/>
                <a:cs typeface="SM KGothic Std Regular"/>
              </a:rPr>
              <a:t>.</a:t>
            </a:r>
            <a:endParaRPr lang="en-US" altLang="ko-KR" sz="1600">
              <a:solidFill>
                <a:srgbClr val="1d2b37"/>
              </a:solidFill>
              <a:latin typeface="+mn-ea"/>
              <a:cs typeface="SM KGothic Std Regular"/>
            </a:endParaRPr>
          </a:p>
        </p:txBody>
      </p:sp>
      <p:cxnSp>
        <p:nvCxnSpPr>
          <p:cNvPr id="19" name="직선 연결선 18"/>
          <p:cNvCxnSpPr/>
          <p:nvPr/>
        </p:nvCxnSpPr>
        <p:spPr>
          <a:xfrm>
            <a:off x="770723" y="-120939"/>
            <a:ext cx="13063" cy="1200806"/>
          </a:xfrm>
          <a:prstGeom prst="line">
            <a:avLst/>
          </a:prstGeom>
          <a:ln w="12700">
            <a:solidFill>
              <a:srgbClr val="3f626d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itle 1"/>
          <p:cNvSpPr txBox="1"/>
          <p:nvPr/>
        </p:nvSpPr>
        <p:spPr>
          <a:xfrm>
            <a:off x="823141" y="408441"/>
            <a:ext cx="8229600" cy="806171"/>
          </a:xfrm>
          <a:prstGeom prst="rect">
            <a:avLst/>
          </a:prstGeom>
        </p:spPr>
        <p:txBody>
          <a:bodyPr vert="horz" lIns="91440" tIns="45720" rIns="91440" bIns="4572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10000"/>
              </a:lnSpc>
              <a:defRPr/>
            </a:pPr>
            <a:r>
              <a:rPr lang="en-US" altLang="ko-KR" sz="3600">
                <a:solidFill>
                  <a:srgbClr val="3f626d"/>
                </a:solidFill>
                <a:latin typeface="나눔고딕 ExtraBold"/>
                <a:ea typeface="나눔고딕 ExtraBold"/>
                <a:cs typeface="SM KGothic Std Regular"/>
              </a:rPr>
              <a:t>1</a:t>
            </a:r>
            <a:r>
              <a:rPr lang="en-US" altLang="ko-KR" sz="3600">
                <a:solidFill>
                  <a:srgbClr val="1d2b37"/>
                </a:solidFill>
                <a:latin typeface="나눔고딕 ExtraBold"/>
                <a:ea typeface="나눔고딕 ExtraBold"/>
                <a:cs typeface="SM KGothic Std Regular"/>
              </a:rPr>
              <a:t>. PROJECT </a:t>
            </a:r>
            <a:r>
              <a:rPr lang="ko-KR" altLang="en-US" sz="3600">
                <a:solidFill>
                  <a:srgbClr val="1d2b37"/>
                </a:solidFill>
                <a:latin typeface="나눔고딕 ExtraBold"/>
                <a:ea typeface="나눔고딕 ExtraBold"/>
                <a:cs typeface="SM KGothic Std Regular"/>
              </a:rPr>
              <a:t>목적 및 주제 선정 이유</a:t>
            </a:r>
            <a:endParaRPr lang="en-US" altLang="ko-KR" sz="3600">
              <a:solidFill>
                <a:srgbClr val="1d2b37"/>
              </a:solidFill>
              <a:latin typeface="나눔고딕 ExtraBold"/>
              <a:ea typeface="나눔고딕 ExtraBold"/>
              <a:cs typeface="SM KGothic Std Regular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458" y="2704903"/>
            <a:ext cx="8229600" cy="1621848"/>
          </a:xfrm>
        </p:spPr>
        <p:txBody>
          <a:bodyPr>
            <a:normAutofit fontScale="90000"/>
          </a:bodyPr>
          <a:lstStyle/>
          <a:p>
            <a:pPr algn="ctr">
              <a:lnSpc>
                <a:spcPct val="110000"/>
              </a:lnSpc>
            </a:pPr>
            <a:r>
              <a:rPr lang="en-US" altLang="ko-KR" sz="400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JGothic Std Regular"/>
              </a:rPr>
              <a:t>2. Deep Learning </a:t>
            </a:r>
            <a:r>
              <a:rPr lang="ko-KR" altLang="en-US" sz="400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JGothic Std Regular"/>
              </a:rPr>
              <a:t>기반 추천 시스템</a:t>
            </a:r>
            <a:r>
              <a:rPr lang="en-US" altLang="ko-KR" sz="400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JGothic Std Regular"/>
              </a:rPr>
              <a:t>(DNN)</a:t>
            </a:r>
            <a:br>
              <a:rPr lang="en-US" altLang="ko-KR" sz="400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JGothic Std Regular"/>
              </a:rPr>
            </a:br>
            <a:endParaRPr lang="en-US" altLang="ko-KR" sz="4000">
              <a:solidFill>
                <a:srgbClr val="1D2B37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SM JGothic Std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677346956"/>
      </p:ext>
    </p:extLst>
  </p:cSld>
  <p:clrMapOvr>
    <a:masterClrMapping/>
  </p:clrMapOvr>
</p:sld>
</file>

<file path=ppt/slides/slide5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/>
          <p:nvPr/>
        </p:nvSpPr>
        <p:spPr>
          <a:xfrm>
            <a:off x="823141" y="408441"/>
            <a:ext cx="8229600" cy="806171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10000"/>
              </a:lnSpc>
              <a:defRPr/>
            </a:pPr>
            <a:r>
              <a:rPr lang="en-US" altLang="ko-KR" sz="1800">
                <a:solidFill>
                  <a:srgbClr val="1d2b37"/>
                </a:solidFill>
                <a:latin typeface="나눔고딕 ExtraBold"/>
                <a:ea typeface="나눔고딕 ExtraBold"/>
                <a:cs typeface="SM KGothic Std Regular"/>
              </a:rPr>
              <a:t>2.1</a:t>
            </a:r>
            <a:r>
              <a:rPr lang="ko-KR" altLang="en-US" sz="1800">
                <a:solidFill>
                  <a:srgbClr val="1d2b37"/>
                </a:solidFill>
                <a:latin typeface="나눔고딕 ExtraBold"/>
                <a:ea typeface="나눔고딕 ExtraBold"/>
                <a:cs typeface="SM KGothic Std Regular"/>
              </a:rPr>
              <a:t> 관심 있는 이미지를 선택 </a:t>
            </a:r>
            <a:r>
              <a:rPr lang="en-US" altLang="ko-KR" sz="1800">
                <a:solidFill>
                  <a:srgbClr val="1d2b37"/>
                </a:solidFill>
                <a:latin typeface="나눔고딕 ExtraBold"/>
                <a:ea typeface="나눔고딕 ExtraBold"/>
                <a:cs typeface="SM KGothic Std Regular"/>
              </a:rPr>
              <a:t>7</a:t>
            </a:r>
            <a:r>
              <a:rPr lang="ko-KR" altLang="en-US" sz="1800">
                <a:solidFill>
                  <a:srgbClr val="1d2b37"/>
                </a:solidFill>
                <a:latin typeface="나눔고딕 ExtraBold"/>
                <a:ea typeface="나눔고딕 ExtraBold"/>
                <a:cs typeface="SM KGothic Std Regular"/>
              </a:rPr>
              <a:t>가지 선택</a:t>
            </a:r>
            <a:endParaRPr lang="ko-KR" altLang="en-US" sz="1800">
              <a:solidFill>
                <a:srgbClr val="1d2b37"/>
              </a:solidFill>
              <a:latin typeface="나눔고딕 ExtraBold"/>
              <a:ea typeface="나눔고딕 ExtraBold"/>
              <a:cs typeface="SM KGothic Std Regular"/>
            </a:endParaRPr>
          </a:p>
        </p:txBody>
      </p:sp>
      <p:sp>
        <p:nvSpPr>
          <p:cNvPr id="2" name="AutoShape 2" descr="http://soldeskit3.cafe24.com/ckstorage/images/nation/R/25/05.jpg"/>
          <p:cNvSpPr>
            <a:spLocks noChangeAspect="1" noChangeArrowheads="1"/>
          </p:cNvSpPr>
          <p:nvPr/>
        </p:nvSpPr>
        <p:spPr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/>
          </a:p>
        </p:txBody>
      </p:sp>
      <p:pic>
        <p:nvPicPr>
          <p:cNvPr id="1037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69241" y="1096097"/>
            <a:ext cx="8605518" cy="46658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/>
          <p:nvPr/>
        </p:nvSpPr>
        <p:spPr>
          <a:xfrm>
            <a:off x="823141" y="408441"/>
            <a:ext cx="8229600" cy="806171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10000"/>
              </a:lnSpc>
              <a:defRPr/>
            </a:pPr>
            <a:r>
              <a:rPr lang="en-US" altLang="ko-KR" sz="1800">
                <a:solidFill>
                  <a:srgbClr val="1d2b37"/>
                </a:solidFill>
                <a:latin typeface="나눔고딕 ExtraBold"/>
                <a:ea typeface="나눔고딕 ExtraBold"/>
                <a:cs typeface="SM KGothic Std Regular"/>
              </a:rPr>
              <a:t>2.2</a:t>
            </a:r>
            <a:r>
              <a:rPr lang="ko-KR" altLang="en-US" sz="1800">
                <a:solidFill>
                  <a:srgbClr val="1d2b37"/>
                </a:solidFill>
                <a:latin typeface="나눔고딕 ExtraBold"/>
                <a:ea typeface="나눔고딕 ExtraBold"/>
                <a:cs typeface="SM KGothic Std Regular"/>
              </a:rPr>
              <a:t> 선택한 이미지 기반하여 추천 시스템 구현</a:t>
            </a:r>
            <a:endParaRPr lang="ko-KR" altLang="en-US" sz="1800">
              <a:solidFill>
                <a:srgbClr val="1d2b37"/>
              </a:solidFill>
              <a:latin typeface="나눔고딕 ExtraBold"/>
              <a:ea typeface="나눔고딕 ExtraBold"/>
              <a:cs typeface="SM KGothic Std Regular"/>
            </a:endParaRPr>
          </a:p>
        </p:txBody>
      </p:sp>
      <p:sp>
        <p:nvSpPr>
          <p:cNvPr id="2" name="AutoShape 2" descr="http://soldeskit3.cafe24.com/ckstorage/images/nation/R/25/05.jpg"/>
          <p:cNvSpPr>
            <a:spLocks noChangeAspect="1" noChangeArrowheads="1"/>
          </p:cNvSpPr>
          <p:nvPr/>
        </p:nvSpPr>
        <p:spPr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/>
          </a:p>
        </p:txBody>
      </p:sp>
      <p:pic>
        <p:nvPicPr>
          <p:cNvPr id="1037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396506" y="2171347"/>
            <a:ext cx="9937012" cy="251530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/>
          <p:nvPr/>
        </p:nvSpPr>
        <p:spPr>
          <a:xfrm>
            <a:off x="823141" y="408441"/>
            <a:ext cx="8229600" cy="806171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10000"/>
              </a:lnSpc>
              <a:defRPr/>
            </a:pPr>
            <a:r>
              <a:rPr lang="en-US" altLang="ko-KR" sz="1800">
                <a:solidFill>
                  <a:srgbClr val="1d2b37"/>
                </a:solidFill>
                <a:latin typeface="나눔고딕 ExtraBold"/>
                <a:ea typeface="나눔고딕 ExtraBold"/>
                <a:cs typeface="SM KGothic Std Regular"/>
              </a:rPr>
              <a:t>2.3</a:t>
            </a:r>
            <a:r>
              <a:rPr lang="ko-KR" altLang="en-US" sz="1800">
                <a:solidFill>
                  <a:srgbClr val="1d2b37"/>
                </a:solidFill>
                <a:latin typeface="나눔고딕 ExtraBold"/>
                <a:ea typeface="나눔고딕 ExtraBold"/>
                <a:cs typeface="SM KGothic Std Regular"/>
              </a:rPr>
              <a:t> </a:t>
            </a:r>
            <a:endParaRPr lang="ko-KR" altLang="en-US" sz="1800">
              <a:solidFill>
                <a:srgbClr val="1d2b37"/>
              </a:solidFill>
              <a:latin typeface="나눔고딕 ExtraBold"/>
              <a:ea typeface="나눔고딕 ExtraBold"/>
              <a:cs typeface="SM KGothic Std Regular"/>
            </a:endParaRPr>
          </a:p>
        </p:txBody>
      </p:sp>
      <p:sp>
        <p:nvSpPr>
          <p:cNvPr id="2" name="AutoShape 2" descr="http://soldeskit3.cafe24.com/ckstorage/images/nation/R/25/05.jpg"/>
          <p:cNvSpPr>
            <a:spLocks noChangeAspect="1" noChangeArrowheads="1"/>
          </p:cNvSpPr>
          <p:nvPr/>
        </p:nvSpPr>
        <p:spPr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/>
          </a:p>
        </p:txBody>
      </p:sp>
      <p:pic>
        <p:nvPicPr>
          <p:cNvPr id="1037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0709" y="986112"/>
            <a:ext cx="9002581" cy="48857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>
          <a:xfrm>
            <a:off x="692458" y="2704903"/>
            <a:ext cx="8229600" cy="2576224"/>
          </a:xfrm>
        </p:spPr>
        <p:txBody>
          <a:bodyPr>
            <a:normAutofit/>
          </a:bodyPr>
          <a:lstStyle/>
          <a:p>
            <a:pPr algn="ctr">
              <a:lnSpc>
                <a:spcPct val="110000"/>
              </a:lnSpc>
              <a:defRPr/>
            </a:pPr>
            <a:r>
              <a:rPr lang="en-US" altLang="ko-KR" sz="4000">
                <a:solidFill>
                  <a:srgbClr val="1d2b37"/>
                </a:solidFill>
                <a:latin typeface="나눔고딕 ExtraBold"/>
                <a:ea typeface="나눔고딕 ExtraBold"/>
                <a:cs typeface="SM JGothic Std Regular"/>
              </a:rPr>
              <a:t>3. </a:t>
            </a:r>
            <a:r>
              <a:rPr lang="ko-KR" altLang="en-US" sz="4000">
                <a:solidFill>
                  <a:srgbClr val="1d2b37"/>
                </a:solidFill>
                <a:latin typeface="나눔고딕 ExtraBold"/>
                <a:ea typeface="나눔고딕 ExtraBold"/>
                <a:cs typeface="SM JGothic Std Regular"/>
              </a:rPr>
              <a:t>프로젝트 시연</a:t>
            </a:r>
            <a:br>
              <a:rPr lang="en-US" altLang="ko-KR" sz="4000">
                <a:solidFill>
                  <a:srgbClr val="1d2b37"/>
                </a:solidFill>
                <a:latin typeface="나눔고딕 ExtraBold"/>
                <a:ea typeface="나눔고딕 ExtraBold"/>
                <a:cs typeface="SM JGothic Std Regular"/>
              </a:rPr>
            </a:br>
            <a:r>
              <a:rPr lang="en-US" altLang="ko-KR" sz="2700">
                <a:solidFill>
                  <a:srgbClr val="1d2b37"/>
                </a:solidFill>
                <a:latin typeface="나눔고딕 ExtraBold"/>
                <a:ea typeface="나눔고딕 ExtraBold"/>
                <a:cs typeface="SM KGothic Std Regular"/>
              </a:rPr>
              <a:t>1. Web service</a:t>
            </a:r>
            <a:br>
              <a:rPr lang="en-US" altLang="ko-KR" sz="2700">
                <a:solidFill>
                  <a:srgbClr val="1d2b37"/>
                </a:solidFill>
                <a:latin typeface="나눔고딕 ExtraBold"/>
                <a:ea typeface="나눔고딕 ExtraBold"/>
                <a:cs typeface="SM KGothic Std Regular"/>
              </a:rPr>
            </a:br>
            <a:r>
              <a:rPr lang="en-US" altLang="ko-KR" sz="2700">
                <a:solidFill>
                  <a:srgbClr val="1d2b37"/>
                </a:solidFill>
                <a:latin typeface="나눔고딕 ExtraBold"/>
                <a:ea typeface="나눔고딕 ExtraBold"/>
                <a:cs typeface="SM KGothic Std Regular"/>
              </a:rPr>
              <a:t>2. </a:t>
            </a:r>
            <a:r>
              <a:rPr lang="ko-KR" altLang="en-US" sz="2700">
                <a:solidFill>
                  <a:srgbClr val="1d2b37"/>
                </a:solidFill>
                <a:latin typeface="나눔고딕 ExtraBold"/>
                <a:ea typeface="나눔고딕 ExtraBold"/>
                <a:cs typeface="SM KGothic Std Regular"/>
              </a:rPr>
              <a:t>추천 시스쳄</a:t>
            </a:r>
            <a:endParaRPr lang="ko-KR" altLang="en-US" sz="2700">
              <a:solidFill>
                <a:srgbClr val="1d2b37"/>
              </a:solidFill>
              <a:latin typeface="나눔고딕 ExtraBold"/>
              <a:ea typeface="나눔고딕 ExtraBold"/>
              <a:cs typeface="SM KGothic Std Regular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>
          <a:xfrm>
            <a:off x="692458" y="2704903"/>
            <a:ext cx="8229600" cy="1621848"/>
          </a:xfrm>
        </p:spPr>
        <p:txBody>
          <a:bodyPr>
            <a:normAutofit/>
          </a:bodyPr>
          <a:lstStyle/>
          <a:p>
            <a:pPr algn="ctr">
              <a:lnSpc>
                <a:spcPct val="110000"/>
              </a:lnSpc>
              <a:defRPr/>
            </a:pPr>
            <a:r>
              <a:rPr lang="en-US" altLang="ko-KR" sz="3000">
                <a:solidFill>
                  <a:srgbClr val="1d2b37"/>
                </a:solidFill>
                <a:latin typeface="나눔고딕 ExtraBold"/>
                <a:ea typeface="나눔고딕 ExtraBold"/>
                <a:cs typeface="SM KGothic Std Regular"/>
              </a:rPr>
              <a:t>4. </a:t>
            </a:r>
            <a:r>
              <a:rPr lang="ko-KR" altLang="en-US" sz="3000">
                <a:solidFill>
                  <a:srgbClr val="1d2b37"/>
                </a:solidFill>
                <a:latin typeface="나눔고딕 ExtraBold"/>
                <a:ea typeface="나눔고딕 ExtraBold"/>
                <a:cs typeface="SM KGothic Std Regular"/>
              </a:rPr>
              <a:t>프로젝트 후기</a:t>
            </a:r>
            <a:endParaRPr lang="ko-KR" altLang="en-US" sz="3000">
              <a:solidFill>
                <a:srgbClr val="1d2b37"/>
              </a:solidFill>
              <a:latin typeface="나눔고딕 ExtraBold"/>
              <a:ea typeface="나눔고딕 ExtraBold"/>
              <a:cs typeface="SM KGothic Std Regular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598" y="956442"/>
            <a:ext cx="7746125" cy="5084922"/>
          </a:xfrm>
        </p:spPr>
        <p:txBody>
          <a:bodyPr>
            <a:normAutofit/>
          </a:bodyPr>
          <a:lstStyle/>
          <a:p>
            <a:r>
              <a:rPr lang="ko-KR" altLang="en-US" sz="2400" smtClean="0"/>
              <a:t>개발자</a:t>
            </a:r>
            <a:r>
              <a:rPr lang="en-US" altLang="ko-KR" sz="2400" smtClean="0"/>
              <a:t>1</a:t>
            </a:r>
          </a:p>
          <a:p>
            <a:pPr lvl="1"/>
            <a:r>
              <a:rPr lang="ko-KR" altLang="en-US" sz="18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프로젝트를 합치는 과정이 쉽지는 않았지만</a:t>
            </a:r>
            <a:r>
              <a:rPr lang="en-US" altLang="ko-KR" sz="18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8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그로 인해 좀 더 소스가 어떻게 실행되는지를 알 수 있어서 좋은 기회였다고 생각합니다</a:t>
            </a:r>
            <a:r>
              <a:rPr lang="en-US" altLang="ko-KR" sz="18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endParaRPr lang="en-US" altLang="ko-KR" sz="2400"/>
          </a:p>
          <a:p>
            <a:r>
              <a:rPr lang="ko-KR" altLang="en-US" sz="2400" smtClean="0"/>
              <a:t>개발자</a:t>
            </a:r>
            <a:r>
              <a:rPr lang="en-US" altLang="ko-KR" sz="2400" smtClean="0"/>
              <a:t>2</a:t>
            </a:r>
            <a:endParaRPr lang="en-US" altLang="ko-KR" sz="2400"/>
          </a:p>
          <a:p>
            <a:pPr lvl="1"/>
            <a:r>
              <a:rPr lang="ko-KR" altLang="en-US" sz="1800">
                <a:latin typeface="나눔고딕" panose="020D0604000000000000" pitchFamily="50" charset="-127"/>
                <a:ea typeface="나눔고딕" panose="020D0604000000000000" pitchFamily="50" charset="-127"/>
              </a:rPr>
              <a:t>쉽지는 않았지만</a:t>
            </a:r>
            <a:r>
              <a:rPr lang="en-US" altLang="ko-KR" sz="180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800">
                <a:latin typeface="나눔고딕" panose="020D0604000000000000" pitchFamily="50" charset="-127"/>
                <a:ea typeface="나눔고딕" panose="020D0604000000000000" pitchFamily="50" charset="-127"/>
              </a:rPr>
              <a:t>여러 가지 배울점이 많았다</a:t>
            </a:r>
            <a:r>
              <a:rPr lang="en-US" altLang="ko-KR" sz="180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endParaRPr lang="en-US" altLang="ko-KR" sz="2400"/>
          </a:p>
          <a:p>
            <a:r>
              <a:rPr lang="ko-KR" altLang="en-US" sz="2400" smtClean="0"/>
              <a:t>개발자</a:t>
            </a:r>
            <a:r>
              <a:rPr lang="en-US" altLang="ko-KR" sz="2400" smtClean="0"/>
              <a:t>3</a:t>
            </a:r>
            <a:endParaRPr lang="en-US" altLang="ko-KR" sz="2400"/>
          </a:p>
          <a:p>
            <a:pPr lvl="1"/>
            <a:r>
              <a:rPr lang="ko-KR" altLang="en-US" sz="1800">
                <a:latin typeface="나눔고딕" panose="020D0604000000000000" pitchFamily="50" charset="-127"/>
                <a:ea typeface="나눔고딕" panose="020D0604000000000000" pitchFamily="50" charset="-127"/>
              </a:rPr>
              <a:t>처음으로 해보는 팀프로젝트로 팀원간의 의사소통 협력 등 필요한 점과 여러가지를 깨닫게 된 좋은 경험이었습니다</a:t>
            </a:r>
            <a:r>
              <a:rPr lang="en-US" altLang="ko-KR" sz="180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800">
                <a:latin typeface="나눔고딕" panose="020D0604000000000000" pitchFamily="50" charset="-127"/>
                <a:ea typeface="나눔고딕" panose="020D0604000000000000" pitchFamily="50" charset="-127"/>
              </a:rPr>
              <a:t>감사합니다</a:t>
            </a:r>
            <a:r>
              <a:rPr lang="en-US" altLang="ko-KR" sz="180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10892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6128" y="1571334"/>
            <a:ext cx="7772400" cy="1956604"/>
          </a:xfrm>
          <a:effectLst/>
        </p:spPr>
        <p:txBody>
          <a:bodyPr>
            <a:noAutofit/>
          </a:bodyPr>
          <a:lstStyle/>
          <a:p>
            <a:pPr algn="l"/>
            <a:r>
              <a:rPr lang="en-US" altLang="ko-KR" sz="3600" spc="-15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KGothic Std Regular"/>
              </a:rPr>
              <a:t>Thank you!</a:t>
            </a:r>
            <a:endParaRPr lang="en-US" sz="3200" spc="-15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SM KGothic Std Regular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711927" y="3040259"/>
            <a:ext cx="7613467" cy="0"/>
          </a:xfrm>
          <a:prstGeom prst="line">
            <a:avLst/>
          </a:prstGeom>
          <a:ln w="12700">
            <a:solidFill>
              <a:schemeClr val="bg1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7433044"/>
      </p:ext>
    </p:extLst>
  </p:cSld>
  <p:clrMapOvr>
    <a:masterClrMapping/>
  </p:clrMapOvr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직선 연결선 18"/>
          <p:cNvCxnSpPr/>
          <p:nvPr/>
        </p:nvCxnSpPr>
        <p:spPr>
          <a:xfrm>
            <a:off x="757660" y="71173"/>
            <a:ext cx="13063" cy="1200806"/>
          </a:xfrm>
          <a:prstGeom prst="line">
            <a:avLst/>
          </a:prstGeom>
          <a:ln w="12700">
            <a:solidFill>
              <a:srgbClr val="3f626d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itle 1"/>
          <p:cNvSpPr txBox="1"/>
          <p:nvPr/>
        </p:nvSpPr>
        <p:spPr>
          <a:xfrm>
            <a:off x="914400" y="47625"/>
            <a:ext cx="8229600" cy="806171"/>
          </a:xfrm>
          <a:prstGeom prst="rect">
            <a:avLst/>
          </a:prstGeom>
        </p:spPr>
        <p:txBody>
          <a:bodyPr vert="horz" lIns="91440" tIns="45720" rIns="91440" bIns="4572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10000"/>
              </a:lnSpc>
              <a:defRPr/>
            </a:pPr>
            <a:r>
              <a:rPr lang="en-US" altLang="ko-KR" sz="3200">
                <a:solidFill>
                  <a:srgbClr val="3f626d"/>
                </a:solidFill>
                <a:latin typeface="나눔고딕 ExtraBold"/>
                <a:ea typeface="나눔고딕 ExtraBold"/>
                <a:cs typeface="SM KGothic Std Regular"/>
              </a:rPr>
              <a:t>2</a:t>
            </a:r>
            <a:r>
              <a:rPr lang="en-US" altLang="ko-KR" sz="3200">
                <a:solidFill>
                  <a:srgbClr val="1d2b37"/>
                </a:solidFill>
                <a:latin typeface="나눔고딕 ExtraBold"/>
                <a:ea typeface="나눔고딕 ExtraBold"/>
                <a:cs typeface="SM KGothic Std Regular"/>
              </a:rPr>
              <a:t>. </a:t>
            </a:r>
            <a:r>
              <a:rPr lang="ko-KR" altLang="en-US" sz="3200">
                <a:solidFill>
                  <a:srgbClr val="1d2b37"/>
                </a:solidFill>
                <a:latin typeface="나눔고딕 ExtraBold"/>
                <a:ea typeface="나눔고딕 ExtraBold"/>
                <a:cs typeface="SM KGothic Std Regular"/>
              </a:rPr>
              <a:t>시스템 개발 일정</a:t>
            </a:r>
            <a:r>
              <a:rPr lang="en-US" altLang="ko-KR" sz="3200">
                <a:solidFill>
                  <a:srgbClr val="1d2b37"/>
                </a:solidFill>
                <a:latin typeface="나눔고딕 ExtraBold"/>
                <a:ea typeface="나눔고딕 ExtraBold"/>
                <a:cs typeface="SM KGothic Std Regular"/>
              </a:rPr>
              <a:t>(5</a:t>
            </a:r>
            <a:r>
              <a:rPr lang="ko-KR" altLang="en-US" sz="3200">
                <a:solidFill>
                  <a:srgbClr val="1d2b37"/>
                </a:solidFill>
                <a:latin typeface="나눔고딕 ExtraBold"/>
                <a:ea typeface="나눔고딕 ExtraBold"/>
                <a:cs typeface="SM KGothic Std Regular"/>
              </a:rPr>
              <a:t>월 </a:t>
            </a:r>
            <a:r>
              <a:rPr lang="en-US" altLang="ko-KR" sz="3200">
                <a:solidFill>
                  <a:srgbClr val="1d2b37"/>
                </a:solidFill>
                <a:latin typeface="나눔고딕 ExtraBold"/>
                <a:ea typeface="나눔고딕 ExtraBold"/>
                <a:cs typeface="SM KGothic Std Regular"/>
              </a:rPr>
              <a:t>17</a:t>
            </a:r>
            <a:r>
              <a:rPr lang="ko-KR" altLang="en-US" sz="3200">
                <a:solidFill>
                  <a:srgbClr val="1d2b37"/>
                </a:solidFill>
                <a:latin typeface="나눔고딕 ExtraBold"/>
                <a:ea typeface="나눔고딕 ExtraBold"/>
                <a:cs typeface="SM KGothic Std Regular"/>
              </a:rPr>
              <a:t>일 </a:t>
            </a:r>
            <a:r>
              <a:rPr lang="en-US" altLang="ko-KR" sz="3200">
                <a:solidFill>
                  <a:srgbClr val="1d2b37"/>
                </a:solidFill>
                <a:latin typeface="나눔고딕 ExtraBold"/>
                <a:ea typeface="나눔고딕 ExtraBold"/>
                <a:cs typeface="SM KGothic Std Regular"/>
              </a:rPr>
              <a:t>~ 7</a:t>
            </a:r>
            <a:r>
              <a:rPr lang="ko-KR" altLang="en-US" sz="3200">
                <a:solidFill>
                  <a:srgbClr val="1d2b37"/>
                </a:solidFill>
                <a:latin typeface="나눔고딕 ExtraBold"/>
                <a:ea typeface="나눔고딕 ExtraBold"/>
                <a:cs typeface="SM KGothic Std Regular"/>
              </a:rPr>
              <a:t>월 </a:t>
            </a:r>
            <a:r>
              <a:rPr lang="en-US" altLang="ko-KR" sz="3200">
                <a:solidFill>
                  <a:srgbClr val="1d2b37"/>
                </a:solidFill>
                <a:latin typeface="나눔고딕 ExtraBold"/>
                <a:ea typeface="나눔고딕 ExtraBold"/>
                <a:cs typeface="SM KGothic Std Regular"/>
              </a:rPr>
              <a:t>5</a:t>
            </a:r>
            <a:r>
              <a:rPr lang="ko-KR" altLang="en-US" sz="3200">
                <a:solidFill>
                  <a:srgbClr val="1d2b37"/>
                </a:solidFill>
                <a:latin typeface="나눔고딕 ExtraBold"/>
                <a:ea typeface="나눔고딕 ExtraBold"/>
                <a:cs typeface="SM KGothic Std Regular"/>
              </a:rPr>
              <a:t>일</a:t>
            </a:r>
            <a:r>
              <a:rPr lang="en-US" altLang="ko-KR" sz="3200">
                <a:solidFill>
                  <a:srgbClr val="1d2b37"/>
                </a:solidFill>
                <a:latin typeface="나눔고딕 ExtraBold"/>
                <a:ea typeface="나눔고딕 ExtraBold"/>
                <a:cs typeface="SM KGothic Std Regular"/>
              </a:rPr>
              <a:t>)</a:t>
            </a:r>
            <a:endParaRPr lang="en-US" altLang="ko-KR" sz="3200">
              <a:solidFill>
                <a:srgbClr val="1d2b37"/>
              </a:solidFill>
              <a:latin typeface="나눔고딕 ExtraBold"/>
              <a:ea typeface="나눔고딕 ExtraBold"/>
              <a:cs typeface="SM KGothic Std Regular"/>
            </a:endParaRPr>
          </a:p>
          <a:p>
            <a:pPr algn="l">
              <a:lnSpc>
                <a:spcPct val="110000"/>
              </a:lnSpc>
              <a:defRPr/>
            </a:pPr>
            <a:r>
              <a:rPr lang="en-US" altLang="ko-KR" sz="2400">
                <a:solidFill>
                  <a:srgbClr val="1d2b37"/>
                </a:solidFill>
                <a:latin typeface="나눔고딕 ExtraBold"/>
                <a:ea typeface="나눔고딕 ExtraBold"/>
                <a:cs typeface="SM KGothic Std Regular"/>
              </a:rPr>
              <a:t>1) </a:t>
            </a:r>
            <a:r>
              <a:rPr lang="ko-KR" altLang="en-US" sz="2400">
                <a:solidFill>
                  <a:srgbClr val="1d2b37"/>
                </a:solidFill>
                <a:latin typeface="나눔고딕 ExtraBold"/>
                <a:ea typeface="나눔고딕 ExtraBold"/>
                <a:cs typeface="SM KGothic Std Regular"/>
              </a:rPr>
              <a:t>웹 관련 개발</a:t>
            </a:r>
            <a:endParaRPr lang="en-US" altLang="ko-KR" sz="2400">
              <a:solidFill>
                <a:srgbClr val="1d2b37"/>
              </a:solidFill>
              <a:latin typeface="나눔고딕 ExtraBold"/>
              <a:ea typeface="나눔고딕 ExtraBold"/>
              <a:cs typeface="SM KGothic Std Regular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292608" y="919770"/>
          <a:ext cx="8617870" cy="56330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11655"/>
                <a:gridCol w="857964"/>
                <a:gridCol w="1168094"/>
                <a:gridCol w="1107783"/>
                <a:gridCol w="1168483"/>
                <a:gridCol w="1062256"/>
                <a:gridCol w="1441634"/>
              </a:tblGrid>
              <a:tr h="396800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400"/>
                        <a:t>개발 항목</a:t>
                      </a:r>
                      <a:endParaRPr lang="ko-KR" altLang="en-US" sz="1400"/>
                    </a:p>
                  </a:txBody>
                  <a:tcPr marL="91440" marR="91440"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400"/>
                        <a:t>개발자</a:t>
                      </a:r>
                      <a:endParaRPr lang="ko-KR" altLang="en-US" sz="1400"/>
                    </a:p>
                  </a:txBody>
                  <a:tcPr marL="91440" marR="91440"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400"/>
                        <a:t>요구사항</a:t>
                      </a:r>
                      <a:r>
                        <a:rPr lang="en-US" altLang="ko-KR" sz="1400"/>
                        <a:t>,</a:t>
                      </a:r>
                      <a:endParaRPr lang="en-US" altLang="ko-KR" sz="1400"/>
                    </a:p>
                    <a:p>
                      <a:pPr algn="ctr" latinLnBrk="1">
                        <a:defRPr/>
                      </a:pPr>
                      <a:r>
                        <a:rPr lang="en-US" altLang="ko-KR" sz="1400" baseline="0"/>
                        <a:t>, Usecase</a:t>
                      </a:r>
                      <a:endParaRPr lang="ko-KR" altLang="en-US" sz="1400"/>
                    </a:p>
                  </a:txBody>
                  <a:tcPr marL="91440" marR="91440"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4572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400"/>
                        <a:t>DBMS</a:t>
                      </a:r>
                      <a:r>
                        <a:rPr lang="en-US" altLang="ko-KR" sz="1400" baseline="0"/>
                        <a:t> </a:t>
                      </a:r>
                      <a:r>
                        <a:rPr lang="ko-KR" altLang="en-US" sz="1400" baseline="0"/>
                        <a:t>설계</a:t>
                      </a:r>
                      <a:r>
                        <a:rPr lang="en-US" altLang="ko-KR" sz="1400" baseline="0"/>
                        <a:t>,</a:t>
                      </a:r>
                      <a:endParaRPr lang="en-US" altLang="ko-KR" sz="1400" baseline="0"/>
                    </a:p>
                    <a:p>
                      <a:pPr marL="0" marR="0" indent="0" algn="ctr" defTabSz="4572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400" baseline="0"/>
                        <a:t>DTO </a:t>
                      </a:r>
                      <a:r>
                        <a:rPr lang="ko-KR" altLang="en-US" sz="1400" baseline="0"/>
                        <a:t>제작</a:t>
                      </a:r>
                      <a:endParaRPr lang="ko-KR" altLang="en-US" sz="1400"/>
                    </a:p>
                  </a:txBody>
                  <a:tcPr marL="91440" marR="91440"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4572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400"/>
                        <a:t>MyBATIS</a:t>
                      </a:r>
                      <a:endParaRPr lang="en-US" altLang="ko-KR" sz="1400"/>
                    </a:p>
                    <a:p>
                      <a:pPr marL="0" marR="0" indent="0" algn="ctr" defTabSz="4572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400"/>
                        <a:t>Mapping</a:t>
                      </a:r>
                      <a:endParaRPr lang="ko-KR" altLang="en-US" sz="1400"/>
                    </a:p>
                  </a:txBody>
                  <a:tcPr marL="91440" marR="91440"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4572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400"/>
                        <a:t>Interface</a:t>
                      </a:r>
                      <a:endParaRPr lang="en-US" altLang="ko-KR" sz="1400"/>
                    </a:p>
                    <a:p>
                      <a:pPr marL="0" marR="0" indent="0" algn="ctr" defTabSz="4572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400"/>
                        <a:t>DAO, Process</a:t>
                      </a:r>
                      <a:endParaRPr lang="ko-KR" altLang="en-US" sz="1400"/>
                    </a:p>
                  </a:txBody>
                  <a:tcPr marL="91440" marR="91440"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4572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400"/>
                        <a:t>Process</a:t>
                      </a:r>
                      <a:endParaRPr lang="en-US" altLang="ko-KR" sz="1400"/>
                    </a:p>
                    <a:p>
                      <a:pPr marL="0" marR="0" indent="0" algn="ctr" defTabSz="4572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400"/>
                        <a:t>구현</a:t>
                      </a:r>
                      <a:endParaRPr lang="ko-KR" altLang="en-US" sz="1400"/>
                    </a:p>
                  </a:txBody>
                  <a:tcPr marL="91440" marR="91440"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</a:tr>
              <a:tr h="148152">
                <a:tc>
                  <a:txBody>
                    <a:bodyPr vert="horz" lIns="91440" tIns="45720" rIns="91440" bIns="45720" anchor="ctr" anchorCtr="0"/>
                    <a:p>
                      <a:pPr marL="0" marR="0" indent="0" algn="l" defTabSz="4572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200" kern="120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1.</a:t>
                      </a:r>
                      <a:r>
                        <a:rPr lang="en-US" altLang="ko-KR" sz="1200" kern="1200" baseline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200" kern="1200" baseline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게시판 카테고리</a:t>
                      </a:r>
                      <a:endParaRPr lang="ko-KR" altLang="en-US" sz="1200" kern="1200" baseline="0">
                        <a:solidFill>
                          <a:schemeClr val="tx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200"/>
                        <a:t>최명훈</a:t>
                      </a:r>
                      <a:endParaRPr lang="ko-KR" altLang="en-US" sz="12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4572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20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</a:tr>
              <a:tr h="148152">
                <a:tc>
                  <a:txBody>
                    <a:bodyPr vert="horz" lIns="91440" tIns="45720" rIns="91440" bIns="45720" anchor="ctr" anchorCtr="0"/>
                    <a:p>
                      <a:pPr latinLnBrk="1">
                        <a:defRPr/>
                      </a:pPr>
                      <a:r>
                        <a:rPr lang="en-US" altLang="ko-KR" sz="1200"/>
                        <a:t>2. </a:t>
                      </a:r>
                      <a:r>
                        <a:rPr lang="ko-KR" altLang="en-US" sz="1200"/>
                        <a:t>게시판 컨텐츠</a:t>
                      </a:r>
                      <a:endParaRPr lang="ko-KR" altLang="en-US" sz="1200"/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marL="0" indent="0" algn="ctr" defTabSz="4572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0" lang="ko-KR" altLang="en-US" sz="1200" b="0" i="0" u="none" strike="noStrike" kern="1200" cap="none" spc="0" normalizeH="0" baseline="0" mc:Ignorable="hp" hp:hslEmbossed="0">
                          <a:solidFill>
                            <a:srgbClr val="000000"/>
                          </a:solidFill>
                          <a:latin typeface="Trebuchet MS"/>
                          <a:ea typeface="HY그래픽M"/>
                          <a:cs typeface="HY그래픽M"/>
                        </a:rPr>
                        <a:t>최명훈</a:t>
                      </a:r>
                      <a:endParaRPr xmlns:mc="http://schemas.openxmlformats.org/markup-compatibility/2006" xmlns:hp="http://schemas.haansoft.com/office/presentation/8.0" kumimoji="0" lang="ko-KR" altLang="en-US" sz="1200" b="0" i="0" u="none" strike="noStrike" kern="1200" cap="none" spc="0" normalizeH="0" baseline="0" mc:Ignorable="hp" hp:hslEmbossed="0">
                        <a:solidFill>
                          <a:srgbClr val="000000"/>
                        </a:solidFill>
                        <a:latin typeface="Trebuchet MS"/>
                        <a:ea typeface="HY그래픽M"/>
                        <a:cs typeface="HY그래픽M"/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4572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20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4572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20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</a:tr>
              <a:tr h="148152">
                <a:tc>
                  <a:txBody>
                    <a:bodyPr vert="horz" lIns="91440" tIns="45720" rIns="91440" bIns="45720" anchor="ctr" anchorCtr="0"/>
                    <a:p>
                      <a:pPr latinLnBrk="1">
                        <a:defRPr/>
                      </a:pPr>
                      <a:r>
                        <a:rPr lang="en-US" altLang="ko-KR" sz="1200"/>
                        <a:t>3. </a:t>
                      </a:r>
                      <a:r>
                        <a:rPr lang="ko-KR" altLang="en-US" sz="1200"/>
                        <a:t>업종 카테고리</a:t>
                      </a:r>
                      <a:endParaRPr lang="ko-KR" altLang="en-US" sz="1200"/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marL="0" indent="0" algn="ctr" defTabSz="4572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0" lang="ko-KR" altLang="en-US" sz="1200" b="0" i="0" u="none" strike="noStrike" kern="1200" cap="none" spc="0" normalizeH="0" baseline="0" mc:Ignorable="hp" hp:hslEmbossed="0">
                          <a:solidFill>
                            <a:srgbClr val="000000"/>
                          </a:solidFill>
                          <a:latin typeface="Trebuchet MS"/>
                          <a:ea typeface="HY그래픽M"/>
                          <a:cs typeface="HY그래픽M"/>
                        </a:rPr>
                        <a:t>최명훈</a:t>
                      </a:r>
                      <a:endParaRPr xmlns:mc="http://schemas.openxmlformats.org/markup-compatibility/2006" xmlns:hp="http://schemas.haansoft.com/office/presentation/8.0" kumimoji="0" lang="ko-KR" altLang="en-US" sz="1200" b="0" i="0" u="none" strike="noStrike" kern="1200" cap="none" spc="0" normalizeH="0" baseline="0" mc:Ignorable="hp" hp:hslEmbossed="0">
                        <a:solidFill>
                          <a:srgbClr val="000000"/>
                        </a:solidFill>
                        <a:latin typeface="Trebuchet MS"/>
                        <a:ea typeface="HY그래픽M"/>
                        <a:cs typeface="HY그래픽M"/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4572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20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</a:tr>
              <a:tr h="148152">
                <a:tc>
                  <a:txBody>
                    <a:bodyPr vert="horz" lIns="91440" tIns="45720" rIns="91440" bIns="45720" anchor="ctr" anchorCtr="0"/>
                    <a:p>
                      <a:pPr latinLnBrk="1">
                        <a:defRPr/>
                      </a:pPr>
                      <a:r>
                        <a:rPr lang="en-US" altLang="ko-KR" sz="1200"/>
                        <a:t>4. </a:t>
                      </a:r>
                      <a:r>
                        <a:rPr lang="ko-KR" altLang="en-US" sz="1200"/>
                        <a:t>구인 컨텐츠</a:t>
                      </a:r>
                      <a:endParaRPr lang="ko-KR" altLang="en-US" sz="1200"/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marL="0" indent="0" algn="ctr" defTabSz="4572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0" lang="ko-KR" altLang="en-US" sz="1200" b="0" i="0" u="none" strike="noStrike" kern="1200" cap="none" spc="0" normalizeH="0" baseline="0" mc:Ignorable="hp" hp:hslEmbossed="0">
                          <a:solidFill>
                            <a:srgbClr val="000000"/>
                          </a:solidFill>
                          <a:latin typeface="Trebuchet MS"/>
                          <a:ea typeface="HY그래픽M"/>
                          <a:cs typeface="HY그래픽M"/>
                        </a:rPr>
                        <a:t>최명훈</a:t>
                      </a:r>
                      <a:endParaRPr xmlns:mc="http://schemas.openxmlformats.org/markup-compatibility/2006" xmlns:hp="http://schemas.haansoft.com/office/presentation/8.0" kumimoji="0" lang="ko-KR" altLang="en-US" sz="1200" b="0" i="0" u="none" strike="noStrike" kern="1200" cap="none" spc="0" normalizeH="0" baseline="0" mc:Ignorable="hp" hp:hslEmbossed="0">
                        <a:solidFill>
                          <a:srgbClr val="000000"/>
                        </a:solidFill>
                        <a:latin typeface="Trebuchet MS"/>
                        <a:ea typeface="HY그래픽M"/>
                        <a:cs typeface="HY그래픽M"/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4572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20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</a:tr>
              <a:tr h="148152">
                <a:tc>
                  <a:txBody>
                    <a:bodyPr vert="horz" lIns="91440" tIns="45720" rIns="91440" bIns="45720" anchor="ctr" anchorCtr="0"/>
                    <a:p>
                      <a:pPr latinLnBrk="1">
                        <a:defRPr/>
                      </a:pPr>
                      <a:r>
                        <a:rPr lang="en-US" altLang="ko-KR" sz="1200"/>
                        <a:t>5. </a:t>
                      </a:r>
                      <a:r>
                        <a:rPr lang="ko-KR" altLang="en-US" sz="1200"/>
                        <a:t>회원</a:t>
                      </a:r>
                      <a:endParaRPr lang="ko-KR" altLang="en-US" sz="12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200"/>
                        <a:t>박찬호</a:t>
                      </a:r>
                      <a:endParaRPr lang="ko-KR" altLang="en-US" sz="12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4572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20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</a:tr>
              <a:tr h="148152">
                <a:tc>
                  <a:txBody>
                    <a:bodyPr vert="horz" lIns="91440" tIns="45720" rIns="91440" bIns="45720" anchor="ctr" anchorCtr="0"/>
                    <a:p>
                      <a:pPr latinLnBrk="1">
                        <a:defRPr/>
                      </a:pPr>
                      <a:r>
                        <a:rPr lang="en-US" altLang="ko-KR" sz="1200"/>
                        <a:t>6. </a:t>
                      </a:r>
                      <a:r>
                        <a:rPr lang="ko-KR" altLang="en-US" sz="1200"/>
                        <a:t>회원 등급</a:t>
                      </a:r>
                      <a:endParaRPr lang="ko-KR" altLang="en-US" sz="12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200"/>
                        <a:t>박찬호</a:t>
                      </a:r>
                      <a:endParaRPr lang="ko-KR" altLang="en-US" sz="12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4572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20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4572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20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</a:tr>
              <a:tr h="148152">
                <a:tc>
                  <a:txBody>
                    <a:bodyPr vert="horz" lIns="91440" tIns="45720" rIns="91440" bIns="45720" anchor="ctr" anchorCtr="0"/>
                    <a:p>
                      <a:pPr latinLnBrk="1">
                        <a:defRPr/>
                      </a:pPr>
                      <a:r>
                        <a:rPr lang="en-US" altLang="ko-KR" sz="1200"/>
                        <a:t>7. </a:t>
                      </a:r>
                      <a:r>
                        <a:rPr lang="ko-KR" altLang="en-US" sz="1200"/>
                        <a:t>공지사항</a:t>
                      </a:r>
                      <a:endParaRPr lang="ko-KR" altLang="en-US" sz="12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4572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200"/>
                        <a:t>김준범</a:t>
                      </a:r>
                      <a:endParaRPr lang="ko-KR" altLang="en-US" sz="12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4572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20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4572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20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</a:tr>
              <a:tr h="148152">
                <a:tc>
                  <a:txBody>
                    <a:bodyPr vert="horz" lIns="91440" tIns="45720" rIns="91440" bIns="45720" anchor="ctr" anchorCtr="0"/>
                    <a:p>
                      <a:pPr latinLnBrk="1">
                        <a:defRPr/>
                      </a:pPr>
                      <a:r>
                        <a:rPr lang="en-US" altLang="ko-KR" sz="1200"/>
                        <a:t>8. </a:t>
                      </a:r>
                      <a:r>
                        <a:rPr lang="ko-KR" altLang="en-US" sz="1200"/>
                        <a:t>이력서</a:t>
                      </a:r>
                      <a:endParaRPr lang="ko-KR" altLang="en-US" sz="12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4572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200"/>
                        <a:t>김준범</a:t>
                      </a:r>
                      <a:endParaRPr lang="ko-KR" altLang="en-US" sz="12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4572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20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</a:tr>
              <a:tr h="148152">
                <a:tc>
                  <a:txBody>
                    <a:bodyPr vert="horz" lIns="91440" tIns="45720" rIns="91440" bIns="45720" anchor="ctr" anchorCtr="0"/>
                    <a:p>
                      <a:pPr marL="0" marR="0" indent="0" algn="l" defTabSz="4572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200" kern="120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9.</a:t>
                      </a:r>
                      <a:r>
                        <a:rPr lang="en-US" altLang="ko-KR" sz="1200" kern="1200" baseline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200" kern="1200" baseline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회원 신고</a:t>
                      </a:r>
                      <a:endParaRPr lang="ko-KR" altLang="en-US" sz="1200" kern="1200" baseline="0">
                        <a:solidFill>
                          <a:schemeClr val="tx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4572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200"/>
                        <a:t>김준범</a:t>
                      </a:r>
                      <a:endParaRPr lang="ko-KR" altLang="en-US" sz="12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4572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20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4572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20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</a:tr>
              <a:tr h="148152">
                <a:tc>
                  <a:txBody>
                    <a:bodyPr vert="horz" lIns="91440" tIns="45720" rIns="91440" bIns="45720" anchor="ctr" anchorCtr="0"/>
                    <a:p>
                      <a:pPr latinLnBrk="1">
                        <a:defRPr/>
                      </a:pPr>
                      <a:r>
                        <a:rPr lang="en-US" altLang="ko-KR" sz="1200"/>
                        <a:t>10. </a:t>
                      </a:r>
                      <a:r>
                        <a:rPr lang="ko-KR" altLang="en-US" sz="1200"/>
                        <a:t>게시판 컨텐츠 신고</a:t>
                      </a:r>
                      <a:endParaRPr lang="ko-KR" altLang="en-US" sz="12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4572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200"/>
                        <a:t>김준범</a:t>
                      </a:r>
                      <a:endParaRPr lang="ko-KR" altLang="en-US" sz="12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4572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20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</a:tr>
              <a:tr h="148152">
                <a:tc>
                  <a:txBody>
                    <a:bodyPr vert="horz" lIns="91440" tIns="45720" rIns="91440" bIns="45720" anchor="ctr" anchorCtr="0"/>
                    <a:p>
                      <a:pPr latinLnBrk="1">
                        <a:defRPr/>
                      </a:pPr>
                      <a:r>
                        <a:rPr lang="en-US" altLang="ko-KR" sz="1200"/>
                        <a:t>11. </a:t>
                      </a:r>
                      <a:r>
                        <a:rPr lang="ko-KR" altLang="en-US" sz="1200"/>
                        <a:t>게시판 댓글</a:t>
                      </a:r>
                      <a:endParaRPr lang="ko-KR" altLang="en-US" sz="1200"/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marL="0" indent="0" algn="ctr" defTabSz="4572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0" lang="ko-KR" altLang="en-US" sz="1200" b="0" i="0" u="none" strike="noStrike" kern="1200" cap="none" spc="0" normalizeH="0" baseline="0" mc:Ignorable="hp" hp:hslEmbossed="0">
                          <a:solidFill>
                            <a:srgbClr val="000000"/>
                          </a:solidFill>
                          <a:latin typeface="Trebuchet MS"/>
                          <a:ea typeface="HY그래픽M"/>
                          <a:cs typeface="HY그래픽M"/>
                        </a:rPr>
                        <a:t>최명훈</a:t>
                      </a:r>
                      <a:endParaRPr xmlns:mc="http://schemas.openxmlformats.org/markup-compatibility/2006" xmlns:hp="http://schemas.haansoft.com/office/presentation/8.0" kumimoji="0" lang="ko-KR" altLang="en-US" sz="1200" b="0" i="0" u="none" strike="noStrike" kern="1200" cap="none" spc="0" normalizeH="0" baseline="0" mc:Ignorable="hp" hp:hslEmbossed="0">
                        <a:solidFill>
                          <a:srgbClr val="000000"/>
                        </a:solidFill>
                        <a:latin typeface="Trebuchet MS"/>
                        <a:ea typeface="HY그래픽M"/>
                        <a:cs typeface="HY그래픽M"/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4572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20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</a:tr>
              <a:tr h="148152">
                <a:tc>
                  <a:txBody>
                    <a:bodyPr vert="horz" lIns="91440" tIns="45720" rIns="91440" bIns="45720" anchor="ctr" anchorCtr="0"/>
                    <a:p>
                      <a:pPr latinLnBrk="1">
                        <a:defRPr/>
                      </a:pPr>
                      <a:r>
                        <a:rPr lang="en-US" altLang="ko-KR" sz="1200"/>
                        <a:t>12. </a:t>
                      </a:r>
                      <a:r>
                        <a:rPr lang="ko-KR" altLang="en-US" sz="1200"/>
                        <a:t>게시판 댓글 좋아요</a:t>
                      </a:r>
                      <a:endParaRPr lang="ko-KR" altLang="en-US" sz="1200"/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marL="0" indent="0" algn="ctr" defTabSz="4572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0" lang="ko-KR" altLang="en-US" sz="1200" b="0" i="0" u="none" strike="noStrike" kern="1200" cap="none" spc="0" normalizeH="0" baseline="0" mc:Ignorable="hp" hp:hslEmbossed="0">
                          <a:solidFill>
                            <a:srgbClr val="000000"/>
                          </a:solidFill>
                          <a:latin typeface="Trebuchet MS"/>
                          <a:ea typeface="HY그래픽M"/>
                          <a:cs typeface="HY그래픽M"/>
                        </a:rPr>
                        <a:t>최명훈</a:t>
                      </a:r>
                      <a:endParaRPr xmlns:mc="http://schemas.openxmlformats.org/markup-compatibility/2006" xmlns:hp="http://schemas.haansoft.com/office/presentation/8.0" kumimoji="0" lang="ko-KR" altLang="en-US" sz="1200" b="0" i="0" u="none" strike="noStrike" kern="1200" cap="none" spc="0" normalizeH="0" baseline="0" mc:Ignorable="hp" hp:hslEmbossed="0">
                        <a:solidFill>
                          <a:srgbClr val="000000"/>
                        </a:solidFill>
                        <a:latin typeface="Trebuchet MS"/>
                        <a:ea typeface="HY그래픽M"/>
                        <a:cs typeface="HY그래픽M"/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4572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20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4572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20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</a:tr>
              <a:tr h="148152">
                <a:tc>
                  <a:txBody>
                    <a:bodyPr vert="horz" lIns="91440" tIns="45720" rIns="91440" bIns="45720" anchor="ctr" anchorCtr="0"/>
                    <a:p>
                      <a:pPr latinLnBrk="1">
                        <a:defRPr/>
                      </a:pPr>
                      <a:r>
                        <a:rPr lang="en-US" altLang="ko-KR" sz="1200"/>
                        <a:t>13. </a:t>
                      </a:r>
                      <a:r>
                        <a:rPr lang="ko-KR" altLang="en-US" sz="1200"/>
                        <a:t>쪽지</a:t>
                      </a:r>
                      <a:endParaRPr lang="ko-KR" altLang="en-US" sz="1200"/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marL="0" indent="0" algn="ctr" defTabSz="4572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0" lang="ko-KR" altLang="en-US" sz="1200" b="0" i="0" u="none" strike="noStrike" kern="1200" cap="none" spc="0" normalizeH="0" baseline="0" mc:Ignorable="hp" hp:hslEmbossed="0">
                          <a:solidFill>
                            <a:srgbClr val="000000"/>
                          </a:solidFill>
                          <a:latin typeface="Trebuchet MS"/>
                          <a:ea typeface="HY그래픽M"/>
                          <a:cs typeface="HY그래픽M"/>
                        </a:rPr>
                        <a:t>최명훈</a:t>
                      </a:r>
                      <a:endParaRPr xmlns:mc="http://schemas.openxmlformats.org/markup-compatibility/2006" xmlns:hp="http://schemas.haansoft.com/office/presentation/8.0" kumimoji="0" lang="ko-KR" altLang="en-US" sz="1200" b="0" i="0" u="none" strike="noStrike" kern="1200" cap="none" spc="0" normalizeH="0" baseline="0" mc:Ignorable="hp" hp:hslEmbossed="0">
                        <a:solidFill>
                          <a:srgbClr val="000000"/>
                        </a:solidFill>
                        <a:latin typeface="Trebuchet MS"/>
                        <a:ea typeface="HY그래픽M"/>
                        <a:cs typeface="HY그래픽M"/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4572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20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</a:tr>
              <a:tr h="148152">
                <a:tc>
                  <a:txBody>
                    <a:bodyPr vert="horz" lIns="91440" tIns="45720" rIns="91440" bIns="45720" anchor="ctr" anchorCtr="0"/>
                    <a:p>
                      <a:pPr latinLnBrk="1">
                        <a:defRPr/>
                      </a:pPr>
                      <a:r>
                        <a:rPr lang="en-US" altLang="ko-KR" sz="1200"/>
                        <a:t>14. </a:t>
                      </a:r>
                      <a:r>
                        <a:rPr lang="ko-KR" altLang="en-US" sz="1200"/>
                        <a:t>문의</a:t>
                      </a:r>
                      <a:endParaRPr lang="ko-KR" altLang="en-US" sz="12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200"/>
                        <a:t>박찬호</a:t>
                      </a:r>
                      <a:endParaRPr lang="ko-KR" altLang="en-US" sz="12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4572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20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</a:tr>
              <a:tr h="148152">
                <a:tc>
                  <a:txBody>
                    <a:bodyPr vert="horz" lIns="91440" tIns="45720" rIns="91440" bIns="45720" anchor="ctr" anchorCtr="0"/>
                    <a:p>
                      <a:pPr latinLnBrk="1">
                        <a:defRPr/>
                      </a:pPr>
                      <a:r>
                        <a:rPr lang="en-US" altLang="ko-KR" sz="1200"/>
                        <a:t>15. </a:t>
                      </a:r>
                      <a:r>
                        <a:rPr lang="ko-KR" altLang="en-US" sz="1200"/>
                        <a:t>문의 답변</a:t>
                      </a:r>
                      <a:endParaRPr lang="ko-KR" altLang="en-US" sz="12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200"/>
                        <a:t>박찬호</a:t>
                      </a:r>
                      <a:endParaRPr lang="ko-KR" altLang="en-US" sz="12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4572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20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</a:tr>
              <a:tr h="148152">
                <a:tc>
                  <a:txBody>
                    <a:bodyPr vert="horz" lIns="91440" tIns="45720" rIns="91440" bIns="45720" anchor="ctr" anchorCtr="0"/>
                    <a:p>
                      <a:pPr latinLnBrk="1">
                        <a:defRPr/>
                      </a:pPr>
                      <a:r>
                        <a:rPr lang="en-US" altLang="ko-KR" sz="1200"/>
                        <a:t>16.</a:t>
                      </a:r>
                      <a:r>
                        <a:rPr lang="ko-KR" altLang="en-US" sz="1200"/>
                        <a:t> 이벤트</a:t>
                      </a:r>
                      <a:endParaRPr lang="ko-KR" altLang="en-US" sz="12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200"/>
                        <a:t>유원진</a:t>
                      </a:r>
                      <a:endParaRPr lang="ko-KR" altLang="en-US" sz="12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4572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20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4572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20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</a:tr>
              <a:tr h="148153">
                <a:tc>
                  <a:txBody>
                    <a:bodyPr vert="horz" lIns="91440" tIns="45720" rIns="91440" bIns="45720" anchor="ctr" anchorCtr="0"/>
                    <a:p>
                      <a:pPr latinLnBrk="1">
                        <a:defRPr/>
                      </a:pPr>
                      <a:r>
                        <a:rPr lang="en-US" altLang="ko-KR" sz="1200"/>
                        <a:t>17.</a:t>
                      </a:r>
                      <a:r>
                        <a:rPr lang="ko-KR" altLang="en-US" sz="1200"/>
                        <a:t> 관심 구인</a:t>
                      </a:r>
                      <a:endParaRPr lang="ko-KR" altLang="en-US" sz="12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200"/>
                        <a:t>유원진</a:t>
                      </a:r>
                      <a:endParaRPr lang="ko-KR" altLang="en-US" sz="12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4572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20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4572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20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</a:tr>
              <a:tr h="148152">
                <a:tc>
                  <a:txBody>
                    <a:bodyPr vert="horz" lIns="91440" tIns="45720" rIns="91440" bIns="45720" anchor="ctr" anchorCtr="0"/>
                    <a:p>
                      <a:pPr latinLnBrk="1">
                        <a:defRPr/>
                      </a:pPr>
                      <a:r>
                        <a:rPr lang="en-US" altLang="ko-KR" sz="1200"/>
                        <a:t>18.</a:t>
                      </a:r>
                      <a:r>
                        <a:rPr lang="ko-KR" altLang="en-US" sz="1200"/>
                        <a:t> 추천 시스템</a:t>
                      </a:r>
                      <a:endParaRPr lang="ko-KR" altLang="en-US" sz="12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200"/>
                        <a:t>윤재석</a:t>
                      </a:r>
                      <a:endParaRPr lang="ko-KR" altLang="en-US" sz="12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4572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20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4572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20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직선 연결선 18"/>
          <p:cNvCxnSpPr/>
          <p:nvPr/>
        </p:nvCxnSpPr>
        <p:spPr>
          <a:xfrm>
            <a:off x="885023" y="128534"/>
            <a:ext cx="13063" cy="1200806"/>
          </a:xfrm>
          <a:prstGeom prst="line">
            <a:avLst/>
          </a:prstGeom>
          <a:ln w="12700">
            <a:solidFill>
              <a:srgbClr val="3f626d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204556" y="547558"/>
          <a:ext cx="8734888" cy="5852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64316"/>
                <a:gridCol w="867980"/>
                <a:gridCol w="1029502"/>
                <a:gridCol w="1339594"/>
                <a:gridCol w="1351996"/>
                <a:gridCol w="1218414"/>
                <a:gridCol w="1163086"/>
              </a:tblGrid>
              <a:tr h="32636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400"/>
                        <a:t>개발 항목</a:t>
                      </a:r>
                      <a:endParaRPr lang="ko-KR" altLang="en-US" sz="1400"/>
                    </a:p>
                  </a:txBody>
                  <a:tcPr marL="91440" marR="91440"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4572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400"/>
                        <a:t>Spring</a:t>
                      </a:r>
                      <a:endParaRPr lang="en-US" altLang="ko-KR" sz="1400"/>
                    </a:p>
                    <a:p>
                      <a:pPr marL="0" marR="0" indent="0" algn="ctr" defTabSz="4572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400"/>
                        <a:t>Boot</a:t>
                      </a:r>
                      <a:endParaRPr lang="en-US" altLang="ko-KR" sz="1400"/>
                    </a:p>
                    <a:p>
                      <a:pPr marL="0" marR="0" indent="0" algn="ctr" defTabSz="4572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400"/>
                        <a:t>Controller</a:t>
                      </a:r>
                      <a:endParaRPr lang="ko-KR" altLang="en-US" sz="1400"/>
                    </a:p>
                  </a:txBody>
                  <a:tcPr marL="91440" marR="91440"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4572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400"/>
                        <a:t>Client UI</a:t>
                      </a:r>
                      <a:endParaRPr lang="en-US" altLang="ko-KR" sz="1400"/>
                    </a:p>
                    <a:p>
                      <a:pPr marL="0" marR="0" indent="0" algn="ctr" defTabSz="4572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400"/>
                        <a:t>구현</a:t>
                      </a:r>
                      <a:r>
                        <a:rPr lang="en-US" altLang="ko-KR" sz="1400"/>
                        <a:t>, Ajax</a:t>
                      </a:r>
                      <a:endParaRPr lang="ko-KR" altLang="en-US" sz="1400"/>
                    </a:p>
                  </a:txBody>
                  <a:tcPr marL="91440" marR="91440"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4572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400"/>
                        <a:t>Client/Server</a:t>
                      </a:r>
                      <a:r>
                        <a:rPr lang="en-US" altLang="ko-KR" sz="1400" baseline="0"/>
                        <a:t> </a:t>
                      </a:r>
                      <a:r>
                        <a:rPr lang="ko-KR" altLang="en-US" sz="1400" baseline="0"/>
                        <a:t>연동</a:t>
                      </a:r>
                      <a:endParaRPr lang="ko-KR" altLang="en-US" sz="1400"/>
                    </a:p>
                  </a:txBody>
                  <a:tcPr marL="91440" marR="91440"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4572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400"/>
                        <a:t>통합 테스트</a:t>
                      </a:r>
                      <a:endParaRPr lang="ko-KR" altLang="en-US" sz="1400"/>
                    </a:p>
                    <a:p>
                      <a:pPr marL="0" marR="0" indent="0" algn="ctr" defTabSz="4572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400"/>
                        <a:t>및 디버깅</a:t>
                      </a:r>
                      <a:endParaRPr lang="ko-KR" altLang="en-US" sz="1400"/>
                    </a:p>
                  </a:txBody>
                  <a:tcPr marL="91440" marR="91440"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4572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400"/>
                        <a:t>성능 개선</a:t>
                      </a:r>
                      <a:r>
                        <a:rPr lang="en-US" altLang="ko-KR" sz="1400"/>
                        <a:t>,</a:t>
                      </a:r>
                      <a:endParaRPr lang="en-US" altLang="ko-KR" sz="1400"/>
                    </a:p>
                    <a:p>
                      <a:pPr marL="0" marR="0" indent="0" algn="ctr" defTabSz="4572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400"/>
                        <a:t>Refactoring</a:t>
                      </a:r>
                      <a:endParaRPr lang="ko-KR" altLang="en-US" sz="1400"/>
                    </a:p>
                  </a:txBody>
                  <a:tcPr marL="91440" marR="91440"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4572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400"/>
                        <a:t>문서화</a:t>
                      </a:r>
                      <a:r>
                        <a:rPr lang="en-US" altLang="ko-KR" sz="1400"/>
                        <a:t>,</a:t>
                      </a:r>
                      <a:r>
                        <a:rPr lang="ko-KR" altLang="en-US" sz="1400"/>
                        <a:t>발표</a:t>
                      </a:r>
                      <a:endParaRPr lang="ko-KR" altLang="en-US" sz="1400"/>
                    </a:p>
                  </a:txBody>
                  <a:tcPr marL="91440" marR="91440"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</a:tr>
              <a:tr h="116840">
                <a:tc>
                  <a:txBody>
                    <a:bodyPr vert="horz" lIns="91440" tIns="45720" rIns="91440" bIns="45720" anchor="ctr" anchorCtr="0"/>
                    <a:p>
                      <a:pPr marL="0" marR="0" indent="0" algn="l" defTabSz="4572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200" kern="120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1.</a:t>
                      </a:r>
                      <a:r>
                        <a:rPr lang="en-US" altLang="ko-KR" sz="1200" kern="1200" baseline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200" kern="1200" baseline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게시판 카테고리</a:t>
                      </a:r>
                      <a:endParaRPr lang="ko-KR" altLang="en-US" sz="1200" kern="1200" baseline="0">
                        <a:solidFill>
                          <a:schemeClr val="tx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4572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20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</a:tr>
              <a:tr h="116840">
                <a:tc>
                  <a:txBody>
                    <a:bodyPr vert="horz" lIns="91440" tIns="45720" rIns="91440" bIns="45720" anchor="ctr" anchorCtr="0"/>
                    <a:p>
                      <a:pPr latinLnBrk="1">
                        <a:defRPr/>
                      </a:pPr>
                      <a:r>
                        <a:rPr lang="en-US" altLang="ko-KR" sz="1200"/>
                        <a:t>2. </a:t>
                      </a:r>
                      <a:r>
                        <a:rPr lang="ko-KR" altLang="en-US" sz="1200"/>
                        <a:t>게시판 컨텐츠</a:t>
                      </a:r>
                      <a:endParaRPr lang="ko-KR" altLang="en-US" sz="12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4572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20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4572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20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4572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20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</a:tr>
              <a:tr h="116840">
                <a:tc>
                  <a:txBody>
                    <a:bodyPr vert="horz" lIns="91440" tIns="45720" rIns="91440" bIns="45720" anchor="ctr" anchorCtr="0"/>
                    <a:p>
                      <a:pPr latinLnBrk="1">
                        <a:defRPr/>
                      </a:pPr>
                      <a:r>
                        <a:rPr lang="en-US" altLang="ko-KR" sz="1200"/>
                        <a:t>3. </a:t>
                      </a:r>
                      <a:r>
                        <a:rPr lang="ko-KR" altLang="en-US" sz="1200"/>
                        <a:t>업종 카테고리</a:t>
                      </a:r>
                      <a:endParaRPr lang="ko-KR" altLang="en-US" sz="12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4572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20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</a:tr>
              <a:tr h="116840">
                <a:tc>
                  <a:txBody>
                    <a:bodyPr vert="horz" lIns="91440" tIns="45720" rIns="91440" bIns="45720" anchor="ctr" anchorCtr="0"/>
                    <a:p>
                      <a:pPr latinLnBrk="1">
                        <a:defRPr/>
                      </a:pPr>
                      <a:r>
                        <a:rPr lang="en-US" altLang="ko-KR" sz="1200"/>
                        <a:t>4. </a:t>
                      </a:r>
                      <a:r>
                        <a:rPr lang="ko-KR" altLang="en-US" sz="1200"/>
                        <a:t>구인 컨텐츠</a:t>
                      </a:r>
                      <a:endParaRPr lang="ko-KR" altLang="en-US" sz="12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4572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20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</a:tr>
              <a:tr h="116840">
                <a:tc>
                  <a:txBody>
                    <a:bodyPr vert="horz" lIns="91440" tIns="45720" rIns="91440" bIns="45720" anchor="ctr" anchorCtr="0"/>
                    <a:p>
                      <a:pPr latinLnBrk="1">
                        <a:defRPr/>
                      </a:pPr>
                      <a:r>
                        <a:rPr lang="en-US" altLang="ko-KR" sz="1200"/>
                        <a:t>5. </a:t>
                      </a:r>
                      <a:r>
                        <a:rPr lang="ko-KR" altLang="en-US" sz="1200"/>
                        <a:t>회원</a:t>
                      </a:r>
                      <a:endParaRPr lang="ko-KR" altLang="en-US" sz="12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4572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20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</a:tr>
              <a:tr h="116840">
                <a:tc>
                  <a:txBody>
                    <a:bodyPr vert="horz" lIns="91440" tIns="45720" rIns="91440" bIns="45720" anchor="ctr" anchorCtr="0"/>
                    <a:p>
                      <a:pPr latinLnBrk="1">
                        <a:defRPr/>
                      </a:pPr>
                      <a:r>
                        <a:rPr lang="en-US" altLang="ko-KR" sz="1200"/>
                        <a:t>6. </a:t>
                      </a:r>
                      <a:r>
                        <a:rPr lang="ko-KR" altLang="en-US" sz="1200"/>
                        <a:t>회원 등급</a:t>
                      </a:r>
                      <a:endParaRPr lang="ko-KR" altLang="en-US" sz="12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4572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20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4572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20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4572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20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</a:tr>
              <a:tr h="116840">
                <a:tc>
                  <a:txBody>
                    <a:bodyPr vert="horz" lIns="91440" tIns="45720" rIns="91440" bIns="45720" anchor="ctr" anchorCtr="0"/>
                    <a:p>
                      <a:pPr latinLnBrk="1">
                        <a:defRPr/>
                      </a:pPr>
                      <a:r>
                        <a:rPr lang="en-US" altLang="ko-KR" sz="1200"/>
                        <a:t>7. </a:t>
                      </a:r>
                      <a:r>
                        <a:rPr lang="ko-KR" altLang="en-US" sz="1200"/>
                        <a:t>공지사항</a:t>
                      </a:r>
                      <a:endParaRPr lang="ko-KR" altLang="en-US" sz="12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4572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20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4572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20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4572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20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</a:tr>
              <a:tr h="116840">
                <a:tc>
                  <a:txBody>
                    <a:bodyPr vert="horz" lIns="91440" tIns="45720" rIns="91440" bIns="45720" anchor="ctr" anchorCtr="0"/>
                    <a:p>
                      <a:pPr latinLnBrk="1">
                        <a:defRPr/>
                      </a:pPr>
                      <a:r>
                        <a:rPr lang="en-US" altLang="ko-KR" sz="1200"/>
                        <a:t>8. </a:t>
                      </a:r>
                      <a:r>
                        <a:rPr lang="ko-KR" altLang="en-US" sz="1200"/>
                        <a:t>이력서</a:t>
                      </a:r>
                      <a:endParaRPr lang="ko-KR" altLang="en-US" sz="12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4572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20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</a:tr>
              <a:tr h="116840">
                <a:tc>
                  <a:txBody>
                    <a:bodyPr vert="horz" lIns="91440" tIns="45720" rIns="91440" bIns="45720" anchor="ctr" anchorCtr="0"/>
                    <a:p>
                      <a:pPr marL="0" marR="0" indent="0" algn="l" defTabSz="4572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200" kern="120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9.</a:t>
                      </a:r>
                      <a:r>
                        <a:rPr lang="en-US" altLang="ko-KR" sz="1200" kern="1200" baseline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200" kern="1200" baseline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회원 신고</a:t>
                      </a:r>
                      <a:endParaRPr lang="ko-KR" altLang="en-US" sz="1200" kern="1200" baseline="0">
                        <a:solidFill>
                          <a:schemeClr val="tx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4572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20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4572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20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4572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20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</a:tr>
              <a:tr h="155974">
                <a:tc>
                  <a:txBody>
                    <a:bodyPr vert="horz" lIns="91440" tIns="45720" rIns="91440" bIns="45720" anchor="ctr" anchorCtr="0"/>
                    <a:p>
                      <a:pPr latinLnBrk="1">
                        <a:defRPr/>
                      </a:pPr>
                      <a:r>
                        <a:rPr lang="en-US" altLang="ko-KR" sz="1200"/>
                        <a:t>10. </a:t>
                      </a:r>
                      <a:r>
                        <a:rPr lang="ko-KR" altLang="en-US" sz="1200"/>
                        <a:t>게시판 컨텐츠 신고</a:t>
                      </a:r>
                      <a:endParaRPr lang="ko-KR" altLang="en-US" sz="12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4572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20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</a:tr>
              <a:tr h="116840">
                <a:tc>
                  <a:txBody>
                    <a:bodyPr vert="horz" lIns="91440" tIns="45720" rIns="91440" bIns="45720" anchor="ctr" anchorCtr="0"/>
                    <a:p>
                      <a:pPr latinLnBrk="1">
                        <a:defRPr/>
                      </a:pPr>
                      <a:r>
                        <a:rPr lang="en-US" altLang="ko-KR" sz="1200"/>
                        <a:t>11. </a:t>
                      </a:r>
                      <a:r>
                        <a:rPr lang="ko-KR" altLang="en-US" sz="1200"/>
                        <a:t>게시판 댓글</a:t>
                      </a:r>
                      <a:endParaRPr lang="ko-KR" altLang="en-US" sz="12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4572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20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</a:tr>
              <a:tr h="155974">
                <a:tc>
                  <a:txBody>
                    <a:bodyPr vert="horz" lIns="91440" tIns="45720" rIns="91440" bIns="45720" anchor="ctr" anchorCtr="0"/>
                    <a:p>
                      <a:pPr latinLnBrk="1">
                        <a:defRPr/>
                      </a:pPr>
                      <a:r>
                        <a:rPr lang="en-US" altLang="ko-KR" sz="1200"/>
                        <a:t>12. </a:t>
                      </a:r>
                      <a:r>
                        <a:rPr lang="ko-KR" altLang="en-US" sz="1200"/>
                        <a:t>게시판 댓글 좋아요</a:t>
                      </a:r>
                      <a:endParaRPr lang="ko-KR" altLang="en-US" sz="12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4572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20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4572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20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4572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20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</a:tr>
              <a:tr h="116840">
                <a:tc>
                  <a:txBody>
                    <a:bodyPr vert="horz" lIns="91440" tIns="45720" rIns="91440" bIns="45720" anchor="ctr" anchorCtr="0"/>
                    <a:p>
                      <a:pPr latinLnBrk="1">
                        <a:defRPr/>
                      </a:pPr>
                      <a:r>
                        <a:rPr lang="en-US" altLang="ko-KR" sz="1200"/>
                        <a:t>13. </a:t>
                      </a:r>
                      <a:r>
                        <a:rPr lang="ko-KR" altLang="en-US" sz="1200"/>
                        <a:t>쪽지</a:t>
                      </a:r>
                      <a:endParaRPr lang="ko-KR" altLang="en-US" sz="12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4572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20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</a:tr>
              <a:tr h="116840">
                <a:tc>
                  <a:txBody>
                    <a:bodyPr vert="horz" lIns="91440" tIns="45720" rIns="91440" bIns="45720" anchor="ctr" anchorCtr="0"/>
                    <a:p>
                      <a:pPr latinLnBrk="1">
                        <a:defRPr/>
                      </a:pPr>
                      <a:r>
                        <a:rPr lang="en-US" altLang="ko-KR" sz="1200"/>
                        <a:t>14. </a:t>
                      </a:r>
                      <a:r>
                        <a:rPr lang="ko-KR" altLang="en-US" sz="1200"/>
                        <a:t>문의</a:t>
                      </a:r>
                      <a:endParaRPr lang="ko-KR" altLang="en-US" sz="12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4572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20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</a:tr>
              <a:tr h="116840">
                <a:tc>
                  <a:txBody>
                    <a:bodyPr vert="horz" lIns="91440" tIns="45720" rIns="91440" bIns="45720" anchor="ctr" anchorCtr="0"/>
                    <a:p>
                      <a:pPr latinLnBrk="1">
                        <a:defRPr/>
                      </a:pPr>
                      <a:r>
                        <a:rPr lang="en-US" altLang="ko-KR" sz="1200"/>
                        <a:t>15. </a:t>
                      </a:r>
                      <a:r>
                        <a:rPr lang="ko-KR" altLang="en-US" sz="1200"/>
                        <a:t>문의 답변</a:t>
                      </a:r>
                      <a:endParaRPr lang="ko-KR" altLang="en-US" sz="12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4572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20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</a:tr>
              <a:tr h="116840">
                <a:tc>
                  <a:txBody>
                    <a:bodyPr vert="horz" lIns="91440" tIns="45720" rIns="91440" bIns="45720" anchor="ctr" anchorCtr="0"/>
                    <a:p>
                      <a:pPr latinLnBrk="1">
                        <a:defRPr/>
                      </a:pPr>
                      <a:r>
                        <a:rPr lang="en-US" altLang="ko-KR" sz="1200"/>
                        <a:t>16.</a:t>
                      </a:r>
                      <a:r>
                        <a:rPr lang="ko-KR" altLang="en-US" sz="1200"/>
                        <a:t> 이벤트</a:t>
                      </a:r>
                      <a:endParaRPr lang="ko-KR" altLang="en-US" sz="12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4572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20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4572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20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4572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20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</a:tr>
              <a:tr h="272415">
                <a:tc>
                  <a:txBody>
                    <a:bodyPr vert="horz" lIns="91440" tIns="45720" rIns="91440" bIns="45720" anchor="ctr" anchorCtr="0"/>
                    <a:p>
                      <a:pPr latinLnBrk="1">
                        <a:defRPr/>
                      </a:pPr>
                      <a:r>
                        <a:rPr lang="en-US" altLang="ko-KR" sz="1200"/>
                        <a:t>17.</a:t>
                      </a:r>
                      <a:r>
                        <a:rPr lang="ko-KR" altLang="en-US" sz="1200"/>
                        <a:t> 관심 구인</a:t>
                      </a:r>
                      <a:endParaRPr lang="ko-KR" altLang="en-US" sz="12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4572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20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4572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20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4572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20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</a:tr>
              <a:tr h="272415">
                <a:tc>
                  <a:txBody>
                    <a:bodyPr vert="horz" lIns="91440" tIns="45720" rIns="91440" bIns="45720" anchor="ctr" anchorCtr="0"/>
                    <a:p>
                      <a:pPr latinLnBrk="1">
                        <a:defRPr/>
                      </a:pPr>
                      <a:r>
                        <a:rPr lang="en-US" altLang="ko-KR" sz="1200"/>
                        <a:t>18.</a:t>
                      </a:r>
                      <a:r>
                        <a:rPr lang="ko-KR" altLang="en-US" sz="1200"/>
                        <a:t> 추천 시스템</a:t>
                      </a:r>
                      <a:endParaRPr lang="ko-KR" altLang="en-US" sz="12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4572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20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4572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20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4572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20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직선 연결선 18"/>
          <p:cNvCxnSpPr/>
          <p:nvPr/>
        </p:nvCxnSpPr>
        <p:spPr>
          <a:xfrm>
            <a:off x="770723" y="-120939"/>
            <a:ext cx="13063" cy="1200806"/>
          </a:xfrm>
          <a:prstGeom prst="line">
            <a:avLst/>
          </a:prstGeom>
          <a:ln w="12700">
            <a:solidFill>
              <a:srgbClr val="3f626d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315309" y="1329341"/>
          <a:ext cx="8509777" cy="4800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11655"/>
                <a:gridCol w="1125314"/>
                <a:gridCol w="1281609"/>
                <a:gridCol w="1073216"/>
                <a:gridCol w="1062797"/>
                <a:gridCol w="1021819"/>
                <a:gridCol w="1133367"/>
              </a:tblGrid>
              <a:tr h="459522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400"/>
                        <a:t>개발 항목</a:t>
                      </a:r>
                      <a:endParaRPr lang="ko-KR" altLang="en-US" sz="1400"/>
                    </a:p>
                  </a:txBody>
                  <a:tcPr marL="91440" marR="91440"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4572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400"/>
                        <a:t>데이터 수집</a:t>
                      </a:r>
                      <a:endParaRPr lang="ko-KR" altLang="en-US" sz="1400"/>
                    </a:p>
                  </a:txBody>
                  <a:tcPr marL="91440" marR="91440"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4572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400"/>
                        <a:t>데이터 저장</a:t>
                      </a:r>
                      <a:endParaRPr lang="ko-KR" altLang="en-US" sz="1400"/>
                    </a:p>
                  </a:txBody>
                  <a:tcPr marL="91440" marR="91440"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4572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400"/>
                        <a:t>전처리</a:t>
                      </a:r>
                      <a:endParaRPr lang="ko-KR" altLang="en-US" sz="1400"/>
                    </a:p>
                  </a:txBody>
                  <a:tcPr marL="91440" marR="91440"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4572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400"/>
                        <a:t>학습</a:t>
                      </a:r>
                      <a:r>
                        <a:rPr lang="en-US" altLang="ko-KR" sz="1400"/>
                        <a:t>,</a:t>
                      </a:r>
                      <a:endParaRPr lang="en-US" altLang="ko-KR" sz="1400"/>
                    </a:p>
                    <a:p>
                      <a:pPr marL="0" marR="0" indent="0" algn="ctr" defTabSz="4572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400"/>
                        <a:t>모델 제작</a:t>
                      </a:r>
                      <a:endParaRPr lang="ko-KR" altLang="en-US" sz="1400"/>
                    </a:p>
                  </a:txBody>
                  <a:tcPr marL="91440" marR="91440"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4572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400"/>
                        <a:t>시각화</a:t>
                      </a:r>
                      <a:endParaRPr lang="ko-KR" altLang="en-US" sz="1400"/>
                    </a:p>
                  </a:txBody>
                  <a:tcPr marL="91440" marR="91440"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4572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400"/>
                        <a:t>문서화</a:t>
                      </a:r>
                      <a:r>
                        <a:rPr lang="en-US" altLang="ko-KR" sz="1400"/>
                        <a:t>,</a:t>
                      </a:r>
                      <a:r>
                        <a:rPr lang="ko-KR" altLang="en-US" sz="1400"/>
                        <a:t>발표</a:t>
                      </a:r>
                      <a:endParaRPr lang="ko-KR" altLang="en-US" sz="1400"/>
                    </a:p>
                  </a:txBody>
                  <a:tcPr marL="91440" marR="91440"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</a:tr>
              <a:tr h="262584">
                <a:tc>
                  <a:txBody>
                    <a:bodyPr vert="horz" lIns="91440" tIns="45720" rIns="91440" bIns="45720" anchor="ctr" anchorCtr="0"/>
                    <a:p>
                      <a:pPr marL="0" marR="0" indent="0" algn="l" defTabSz="4572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400" kern="120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1. </a:t>
                      </a:r>
                      <a:r>
                        <a:rPr lang="ko-KR" altLang="en-US" sz="1400" kern="120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업종 추천 시스템</a:t>
                      </a:r>
                      <a:endParaRPr lang="ko-KR" altLang="en-US" sz="1400" kern="1200">
                        <a:solidFill>
                          <a:schemeClr val="tx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40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4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4572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40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4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40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4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40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4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40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4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40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4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</a:tr>
              <a:tr h="262584">
                <a:tc>
                  <a:txBody>
                    <a:bodyPr vert="horz" lIns="91440" tIns="45720" rIns="91440" bIns="45720" anchor="ctr" anchorCtr="0"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ko-KR" altLang="en-US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4572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ko-KR" altLang="en-US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ko-KR" altLang="en-US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ko-KR" altLang="en-US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ko-KR" altLang="en-US"/>
                    </a:p>
                  </a:txBody>
                  <a:tcPr marL="91440" marR="91440" anchor="ctr"/>
                </a:tc>
              </a:tr>
              <a:tr h="262584">
                <a:tc>
                  <a:txBody>
                    <a:bodyPr vert="horz" lIns="91440" tIns="45720" rIns="91440" bIns="45720" anchor="ctr" anchorCtr="0"/>
                    <a:p>
                      <a:pPr latinLnBrk="1">
                        <a:defRPr/>
                      </a:pPr>
                      <a:endParaRPr lang="ko-KR" altLang="en-US" sz="14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ko-KR" altLang="en-US" sz="14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4572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14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ko-KR" altLang="en-US" sz="14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ko-KR" altLang="en-US" sz="14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ko-KR" altLang="en-US" sz="14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ko-KR" altLang="en-US" sz="14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</a:tr>
              <a:tr h="262584">
                <a:tc>
                  <a:txBody>
                    <a:bodyPr vert="horz" lIns="91440" tIns="45720" rIns="91440" bIns="45720" anchor="ctr" anchorCtr="0"/>
                    <a:p>
                      <a:pPr latinLnBrk="1">
                        <a:defRPr/>
                      </a:pPr>
                      <a:endParaRPr lang="ko-KR" altLang="en-US" sz="14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4572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14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4572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14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ko-KR" altLang="en-US" sz="14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ko-KR" altLang="en-US" sz="14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ko-KR" altLang="en-US" sz="14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ko-KR" altLang="en-US" sz="14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</a:tr>
              <a:tr h="262584">
                <a:tc>
                  <a:txBody>
                    <a:bodyPr vert="horz" lIns="91440" tIns="45720" rIns="91440" bIns="45720" anchor="ctr" anchorCtr="0"/>
                    <a:p>
                      <a:pPr latinLnBrk="1">
                        <a:defRPr/>
                      </a:pPr>
                      <a:endParaRPr lang="ko-KR" altLang="en-US" sz="14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ko-KR" altLang="en-US" sz="14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4572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14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ko-KR" altLang="en-US" sz="14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ko-KR" altLang="en-US" sz="14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ko-KR" altLang="en-US" sz="14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ko-KR" altLang="en-US" sz="14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</a:tr>
              <a:tr h="262584">
                <a:tc>
                  <a:txBody>
                    <a:bodyPr vert="horz" lIns="91440" tIns="45720" rIns="91440" bIns="45720" anchor="ctr" anchorCtr="0"/>
                    <a:p>
                      <a:pPr latinLnBrk="1">
                        <a:defRPr/>
                      </a:pPr>
                      <a:endParaRPr lang="ko-KR" altLang="en-US" sz="14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4572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14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4572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14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ko-KR" altLang="en-US" sz="14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ko-KR" altLang="en-US" sz="14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ko-KR" altLang="en-US" sz="14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ko-KR" altLang="en-US" sz="14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</a:tr>
              <a:tr h="262584">
                <a:tc>
                  <a:txBody>
                    <a:bodyPr vert="horz" lIns="91440" tIns="45720" rIns="91440" bIns="45720" anchor="ctr" anchorCtr="0"/>
                    <a:p>
                      <a:pPr latinLnBrk="1">
                        <a:defRPr/>
                      </a:pPr>
                      <a:endParaRPr lang="ko-KR" altLang="en-US" sz="14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ko-KR" altLang="en-US" sz="14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4572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14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ko-KR" altLang="en-US" sz="14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ko-KR" altLang="en-US" sz="14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ko-KR" altLang="en-US" sz="14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ko-KR" altLang="en-US" sz="14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</a:tr>
              <a:tr h="262584">
                <a:tc>
                  <a:txBody>
                    <a:bodyPr vert="horz" lIns="91440" tIns="45720" rIns="91440" bIns="45720" anchor="ctr" anchorCtr="0"/>
                    <a:p>
                      <a:pPr latinLnBrk="1">
                        <a:defRPr/>
                      </a:pPr>
                      <a:endParaRPr lang="ko-KR" altLang="en-US" sz="14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4572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14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4572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14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ko-KR" altLang="en-US" sz="14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ko-KR" altLang="en-US" sz="14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ko-KR" altLang="en-US" sz="14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ko-KR" altLang="en-US" sz="14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</a:tr>
              <a:tr h="262584">
                <a:tc>
                  <a:txBody>
                    <a:bodyPr vert="horz" lIns="91440" tIns="45720" rIns="91440" bIns="45720" anchor="ctr" anchorCtr="0"/>
                    <a:p>
                      <a:pPr latinLnBrk="1">
                        <a:defRPr/>
                      </a:pPr>
                      <a:endParaRPr lang="ko-KR" altLang="en-US" sz="14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4572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14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4572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14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ko-KR" altLang="en-US" sz="14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ko-KR" altLang="en-US" sz="14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ko-KR" altLang="en-US" sz="14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ko-KR" altLang="en-US" sz="14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</a:tr>
              <a:tr h="262584">
                <a:tc>
                  <a:txBody>
                    <a:bodyPr vert="horz" lIns="91440" tIns="45720" rIns="91440" bIns="45720" anchor="ctr" anchorCtr="0"/>
                    <a:p>
                      <a:pPr latinLnBrk="1">
                        <a:defRPr/>
                      </a:pPr>
                      <a:endParaRPr lang="ko-KR" altLang="en-US" sz="14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4572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14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4572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14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ko-KR" altLang="en-US" sz="14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ko-KR" altLang="en-US" sz="14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ko-KR" altLang="en-US" sz="14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ko-KR" altLang="en-US" sz="14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</a:tr>
              <a:tr h="262584">
                <a:tc>
                  <a:txBody>
                    <a:bodyPr vert="horz" lIns="91440" tIns="45720" rIns="91440" bIns="45720" anchor="ctr" anchorCtr="0"/>
                    <a:p>
                      <a:pPr latinLnBrk="1">
                        <a:defRPr/>
                      </a:pPr>
                      <a:endParaRPr lang="ko-KR" altLang="en-US" sz="14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4572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14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4572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14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ko-KR" altLang="en-US" sz="14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ko-KR" altLang="en-US" sz="14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ko-KR" altLang="en-US" sz="14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ko-KR" altLang="en-US" sz="14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</a:tr>
              <a:tr h="262584">
                <a:tc>
                  <a:txBody>
                    <a:bodyPr vert="horz" lIns="91440" tIns="45720" rIns="91440" bIns="45720" anchor="ctr" anchorCtr="0"/>
                    <a:p>
                      <a:pPr marL="0" marR="0" indent="0" algn="l" defTabSz="4572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14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4572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14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4572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14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ko-KR" altLang="en-US" sz="14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ko-KR" altLang="en-US" sz="14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ko-KR" altLang="en-US" sz="14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ko-KR" altLang="en-US" sz="14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</a:tr>
              <a:tr h="262584">
                <a:tc>
                  <a:txBody>
                    <a:bodyPr vert="horz" lIns="91440" tIns="45720" rIns="91440" bIns="45720" anchor="ctr" anchorCtr="0"/>
                    <a:p>
                      <a:pPr marL="0" marR="0" indent="0" algn="l" defTabSz="4572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14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4572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14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4572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14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ko-KR" altLang="en-US" sz="14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ko-KR" altLang="en-US" sz="14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ko-KR" altLang="en-US" sz="14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ko-KR" altLang="en-US" sz="14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</a:tr>
              <a:tr h="262584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ko-KR" altLang="en-US" sz="14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ko-KR" altLang="en-US" sz="14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ko-KR" altLang="en-US" sz="14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ko-KR" altLang="en-US" sz="14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ko-KR" altLang="en-US" sz="14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ko-KR" altLang="en-US" sz="14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ko-KR" altLang="en-US" sz="1400"/>
                    </a:p>
                  </a:txBody>
                  <a:tcPr marL="91440" marR="91440" anchor="ctr"/>
                </a:tc>
              </a:tr>
            </a:tbl>
          </a:graphicData>
        </a:graphic>
      </p:graphicFrame>
      <p:sp>
        <p:nvSpPr>
          <p:cNvPr id="4" name="Title 1"/>
          <p:cNvSpPr txBox="1"/>
          <p:nvPr/>
        </p:nvSpPr>
        <p:spPr>
          <a:xfrm>
            <a:off x="823141" y="408441"/>
            <a:ext cx="8229600" cy="806171"/>
          </a:xfrm>
          <a:prstGeom prst="rect">
            <a:avLst/>
          </a:prstGeom>
        </p:spPr>
        <p:txBody>
          <a:bodyPr vert="horz" lIns="91440" tIns="45720" rIns="91440" bIns="4572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10000"/>
              </a:lnSpc>
              <a:defRPr/>
            </a:pPr>
            <a:r>
              <a:rPr lang="en-US" altLang="ko-KR" sz="2400">
                <a:solidFill>
                  <a:srgbClr val="1d2b37"/>
                </a:solidFill>
                <a:latin typeface="나눔고딕 ExtraBold"/>
                <a:ea typeface="나눔고딕 ExtraBold"/>
                <a:cs typeface="SM KGothic Std Regular"/>
              </a:rPr>
              <a:t>2) AI(</a:t>
            </a:r>
            <a:r>
              <a:rPr lang="ko-KR" altLang="en-US" sz="2400">
                <a:solidFill>
                  <a:srgbClr val="1d2b37"/>
                </a:solidFill>
                <a:latin typeface="나눔고딕 ExtraBold"/>
                <a:ea typeface="나눔고딕 ExtraBold"/>
                <a:cs typeface="SM KGothic Std Regular"/>
              </a:rPr>
              <a:t>딥러닝</a:t>
            </a:r>
            <a:r>
              <a:rPr lang="en-US" altLang="ko-KR" sz="2400">
                <a:solidFill>
                  <a:srgbClr val="1d2b37"/>
                </a:solidFill>
                <a:latin typeface="나눔고딕 ExtraBold"/>
                <a:ea typeface="나눔고딕 ExtraBold"/>
                <a:cs typeface="SM KGothic Std Regular"/>
              </a:rPr>
              <a:t>)</a:t>
            </a:r>
            <a:endParaRPr lang="en-US" altLang="ko-KR" sz="2400">
              <a:solidFill>
                <a:srgbClr val="1d2b37"/>
              </a:solidFill>
              <a:latin typeface="나눔고딕 ExtraBold"/>
              <a:ea typeface="나눔고딕 ExtraBold"/>
              <a:cs typeface="SM KGothic Std Regular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직선 연결선 18"/>
          <p:cNvCxnSpPr/>
          <p:nvPr/>
        </p:nvCxnSpPr>
        <p:spPr>
          <a:xfrm>
            <a:off x="770723" y="-120939"/>
            <a:ext cx="13063" cy="1200806"/>
          </a:xfrm>
          <a:prstGeom prst="line">
            <a:avLst/>
          </a:prstGeom>
          <a:ln w="12700">
            <a:solidFill>
              <a:srgbClr val="3f626d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itle 1"/>
          <p:cNvSpPr txBox="1"/>
          <p:nvPr/>
        </p:nvSpPr>
        <p:spPr>
          <a:xfrm>
            <a:off x="823141" y="408441"/>
            <a:ext cx="8229600" cy="806171"/>
          </a:xfrm>
          <a:prstGeom prst="rect">
            <a:avLst/>
          </a:prstGeom>
        </p:spPr>
        <p:txBody>
          <a:bodyPr vert="horz" lIns="91440" tIns="45720" rIns="91440" bIns="4572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10000"/>
              </a:lnSpc>
              <a:defRPr/>
            </a:pPr>
            <a:r>
              <a:rPr lang="en-US" altLang="ko-KR" sz="3600">
                <a:solidFill>
                  <a:srgbClr val="3f626d"/>
                </a:solidFill>
                <a:latin typeface="나눔고딕 ExtraBold"/>
                <a:ea typeface="나눔고딕 ExtraBold"/>
                <a:cs typeface="SM KGothic Std Regular"/>
              </a:rPr>
              <a:t>3</a:t>
            </a:r>
            <a:r>
              <a:rPr lang="en-US" altLang="ko-KR" sz="3600">
                <a:solidFill>
                  <a:srgbClr val="1d2b37"/>
                </a:solidFill>
                <a:latin typeface="나눔고딕 ExtraBold"/>
                <a:ea typeface="나눔고딕 ExtraBold"/>
                <a:cs typeface="SM KGothic Std Regular"/>
              </a:rPr>
              <a:t>. PROJECT </a:t>
            </a:r>
            <a:r>
              <a:rPr lang="ko-KR" altLang="en-US" sz="3600">
                <a:solidFill>
                  <a:srgbClr val="1d2b37"/>
                </a:solidFill>
                <a:latin typeface="나눔고딕 ExtraBold"/>
                <a:ea typeface="나눔고딕 ExtraBold"/>
                <a:cs typeface="SM KGothic Std Regular"/>
              </a:rPr>
              <a:t>개발 환경 및 이용 기술</a:t>
            </a:r>
            <a:endParaRPr lang="ko-KR" altLang="en-US" sz="3600">
              <a:solidFill>
                <a:srgbClr val="1d2b37"/>
              </a:solidFill>
              <a:latin typeface="나눔고딕 ExtraBold"/>
              <a:ea typeface="나눔고딕 ExtraBold"/>
              <a:cs typeface="SM KGothic Std Regular"/>
            </a:endParaRPr>
          </a:p>
        </p:txBody>
      </p:sp>
      <p:graphicFrame>
        <p:nvGraphicFramePr>
          <p:cNvPr id="5" name="Content Placeholder 5"/>
          <p:cNvGraphicFramePr>
            <a:graphicFrameLocks noGrp="1"/>
          </p:cNvGraphicFramePr>
          <p:nvPr>
            <p:ph idx="1"/>
          </p:nvPr>
        </p:nvGraphicFramePr>
        <p:xfrm>
          <a:off x="354564" y="1637784"/>
          <a:ext cx="8384144" cy="4920669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036647"/>
                <a:gridCol w="6347497"/>
              </a:tblGrid>
              <a:tr h="327650"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ko-KR" altLang="en-US" sz="1500" kern="1200">
                          <a:latin typeface="나눔고딕"/>
                          <a:ea typeface="나눔고딕"/>
                        </a:rPr>
                        <a:t>구분</a:t>
                      </a:r>
                      <a:endParaRPr lang="ko-KR" altLang="en-US" sz="1500" b="1" kern="1200">
                        <a:solidFill>
                          <a:schemeClr val="lt1"/>
                        </a:solidFill>
                        <a:latin typeface="나눔고딕"/>
                        <a:ea typeface="나눔고딕"/>
                        <a:cs typeface="+mn-cs"/>
                      </a:endParaRPr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ko-KR" altLang="en-US" sz="1500" kern="1200">
                          <a:latin typeface="나눔고딕"/>
                          <a:ea typeface="나눔고딕"/>
                        </a:rPr>
                        <a:t>내역</a:t>
                      </a:r>
                      <a:endParaRPr lang="ko-KR" altLang="en-US" sz="1500" b="1" kern="1200">
                        <a:solidFill>
                          <a:schemeClr val="lt1"/>
                        </a:solidFill>
                        <a:latin typeface="나눔고딕"/>
                        <a:ea typeface="나눔고딕"/>
                        <a:cs typeface="+mn-cs"/>
                      </a:endParaRPr>
                    </a:p>
                  </a:txBody>
                  <a:tcPr marL="91440" marR="91440"/>
                </a:tc>
              </a:tr>
              <a:tr h="434208">
                <a:tc>
                  <a:txBody>
                    <a:bodyPr vert="horz" lIns="91440" tIns="45720" rIns="91440" bIns="45720" anchor="ctr" anchorCtr="0"/>
                    <a:p>
                      <a:pPr latinLnBrk="1">
                        <a:defRPr/>
                      </a:pPr>
                      <a:r>
                        <a:rPr lang="en-US" altLang="ko-KR" sz="1500" kern="1200">
                          <a:latin typeface="나눔고딕"/>
                          <a:ea typeface="나눔고딕"/>
                        </a:rPr>
                        <a:t>Client</a:t>
                      </a:r>
                      <a:endParaRPr lang="ko-KR" altLang="en-US" sz="1500" kern="1200">
                        <a:solidFill>
                          <a:schemeClr val="dk1"/>
                        </a:solidFill>
                        <a:latin typeface="나눔고딕"/>
                        <a:ea typeface="나눔고딕"/>
                        <a:cs typeface="+mn-cs"/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latinLnBrk="1">
                        <a:defRPr/>
                      </a:pPr>
                      <a:r>
                        <a:rPr lang="en-US" altLang="ko-KR" sz="1500" kern="1200">
                          <a:latin typeface="나눔고딕"/>
                          <a:ea typeface="나눔고딕"/>
                        </a:rPr>
                        <a:t>JavaScript, HTML5, CSS3, jQuery, Ajax, JSON</a:t>
                      </a:r>
                      <a:endParaRPr lang="ko-KR" altLang="en-US" sz="1500" kern="1200">
                        <a:solidFill>
                          <a:schemeClr val="dk1"/>
                        </a:solidFill>
                        <a:latin typeface="나눔고딕"/>
                        <a:ea typeface="나눔고딕"/>
                        <a:cs typeface="+mn-cs"/>
                      </a:endParaRPr>
                    </a:p>
                  </a:txBody>
                  <a:tcPr marL="91440" marR="91440" anchor="ctr"/>
                </a:tc>
              </a:tr>
              <a:tr h="365162">
                <a:tc>
                  <a:txBody>
                    <a:bodyPr vert="horz" lIns="91440" tIns="45720" rIns="91440" bIns="45720" anchor="ctr" anchorCtr="0"/>
                    <a:p>
                      <a:pPr latinLnBrk="1">
                        <a:defRPr/>
                      </a:pPr>
                      <a:r>
                        <a:rPr lang="en-US" altLang="ko-KR" sz="1500" kern="1200">
                          <a:latin typeface="나눔고딕"/>
                          <a:ea typeface="나눔고딕"/>
                        </a:rPr>
                        <a:t>Language</a:t>
                      </a:r>
                      <a:endParaRPr lang="ko-KR" altLang="en-US" sz="1500" kern="1200">
                        <a:solidFill>
                          <a:schemeClr val="dk1"/>
                        </a:solidFill>
                        <a:latin typeface="나눔고딕"/>
                        <a:ea typeface="나눔고딕"/>
                        <a:cs typeface="+mn-cs"/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latinLnBrk="1">
                        <a:defRPr/>
                      </a:pPr>
                      <a:r>
                        <a:rPr lang="en-US" altLang="ko-KR" sz="1500" kern="1200">
                          <a:latin typeface="나눔고딕"/>
                          <a:ea typeface="나눔고딕"/>
                        </a:rPr>
                        <a:t>Java, JSP, Python</a:t>
                      </a:r>
                      <a:endParaRPr lang="ko-KR" altLang="en-US" sz="1500" kern="1200">
                        <a:solidFill>
                          <a:schemeClr val="dk1"/>
                        </a:solidFill>
                        <a:latin typeface="나눔고딕"/>
                        <a:ea typeface="나눔고딕"/>
                        <a:cs typeface="+mn-cs"/>
                      </a:endParaRPr>
                    </a:p>
                  </a:txBody>
                  <a:tcPr marL="91440" marR="91440" anchor="ctr"/>
                </a:tc>
              </a:tr>
              <a:tr h="393240">
                <a:tc>
                  <a:txBody>
                    <a:bodyPr vert="horz" lIns="91440" tIns="45720" rIns="91440" bIns="45720" anchor="ctr" anchorCtr="0"/>
                    <a:p>
                      <a:pPr latinLnBrk="1">
                        <a:defRPr/>
                      </a:pPr>
                      <a:r>
                        <a:rPr lang="en-US" altLang="ko-KR" sz="1500" kern="1200">
                          <a:latin typeface="나눔고딕"/>
                          <a:ea typeface="나눔고딕"/>
                        </a:rPr>
                        <a:t>Framework</a:t>
                      </a:r>
                      <a:endParaRPr lang="ko-KR" altLang="en-US" sz="1500" kern="1200">
                        <a:solidFill>
                          <a:schemeClr val="dk1"/>
                        </a:solidFill>
                        <a:latin typeface="나눔고딕"/>
                        <a:ea typeface="나눔고딕"/>
                        <a:cs typeface="+mn-cs"/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latinLnBrk="1">
                        <a:defRPr/>
                      </a:pPr>
                      <a:r>
                        <a:rPr lang="en-US" altLang="ko-KR" sz="1500" kern="1200">
                          <a:latin typeface="나눔고딕"/>
                          <a:ea typeface="나눔고딕"/>
                        </a:rPr>
                        <a:t>jQuery, Spring boot</a:t>
                      </a:r>
                      <a:r>
                        <a:rPr lang="ko-KR" altLang="en-US" sz="1500" kern="1200">
                          <a:latin typeface="나눔고딕"/>
                          <a:ea typeface="나눔고딕"/>
                        </a:rPr>
                        <a:t> </a:t>
                      </a:r>
                      <a:r>
                        <a:rPr lang="en-US" altLang="ko-KR" sz="1500" kern="1200">
                          <a:latin typeface="나눔고딕"/>
                          <a:ea typeface="나눔고딕"/>
                        </a:rPr>
                        <a:t>2, Gradle 3, MyBatis 3, Django 3</a:t>
                      </a:r>
                      <a:endParaRPr lang="ko-KR" altLang="en-US" sz="1500" kern="1200">
                        <a:solidFill>
                          <a:schemeClr val="dk1"/>
                        </a:solidFill>
                        <a:latin typeface="나눔고딕"/>
                        <a:ea typeface="나눔고딕"/>
                        <a:cs typeface="+mn-cs"/>
                      </a:endParaRPr>
                    </a:p>
                  </a:txBody>
                  <a:tcPr marL="91440" marR="91440" anchor="ctr"/>
                </a:tc>
              </a:tr>
              <a:tr h="395969">
                <a:tc>
                  <a:txBody>
                    <a:bodyPr vert="horz" lIns="91440" tIns="45720" rIns="91440" bIns="45720" anchor="ctr" anchorCtr="0"/>
                    <a:p>
                      <a:pPr latinLnBrk="1">
                        <a:defRPr/>
                      </a:pPr>
                      <a:r>
                        <a:rPr lang="en-US" altLang="ko-KR" sz="1500" kern="1200">
                          <a:latin typeface="나눔고딕"/>
                          <a:ea typeface="나눔고딕"/>
                        </a:rPr>
                        <a:t>OS</a:t>
                      </a:r>
                      <a:endParaRPr lang="ko-KR" altLang="en-US" sz="1500" kern="1200">
                        <a:solidFill>
                          <a:schemeClr val="dk1"/>
                        </a:solidFill>
                        <a:latin typeface="나눔고딕"/>
                        <a:ea typeface="나눔고딕"/>
                        <a:cs typeface="+mn-cs"/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latinLnBrk="1">
                        <a:defRPr/>
                      </a:pPr>
                      <a:r>
                        <a:rPr lang="en-US" altLang="ko-KR" sz="1500" kern="1200">
                          <a:latin typeface="나눔고딕"/>
                          <a:ea typeface="나눔고딕"/>
                        </a:rPr>
                        <a:t>Windows 10, Ubuntu 18.04</a:t>
                      </a:r>
                      <a:endParaRPr lang="ko-KR" altLang="en-US" sz="1500" kern="1200">
                        <a:solidFill>
                          <a:schemeClr val="dk1"/>
                        </a:solidFill>
                        <a:latin typeface="나눔고딕"/>
                        <a:ea typeface="나눔고딕"/>
                        <a:cs typeface="+mn-cs"/>
                      </a:endParaRPr>
                    </a:p>
                  </a:txBody>
                  <a:tcPr marL="91440" marR="91440" anchor="ctr"/>
                </a:tc>
              </a:tr>
              <a:tr h="387092">
                <a:tc>
                  <a:txBody>
                    <a:bodyPr vert="horz" lIns="91440" tIns="45720" rIns="91440" bIns="45720" anchor="ctr" anchorCtr="0"/>
                    <a:p>
                      <a:pPr latinLnBrk="1">
                        <a:defRPr/>
                      </a:pPr>
                      <a:r>
                        <a:rPr lang="en-US" altLang="ko-KR" sz="1500" kern="1200">
                          <a:latin typeface="나눔고딕"/>
                          <a:ea typeface="나눔고딕"/>
                        </a:rPr>
                        <a:t>Server(WAS)</a:t>
                      </a:r>
                      <a:endParaRPr lang="ko-KR" altLang="en-US" sz="1500" kern="1200">
                        <a:solidFill>
                          <a:schemeClr val="dk1"/>
                        </a:solidFill>
                        <a:latin typeface="나눔고딕"/>
                        <a:ea typeface="나눔고딕"/>
                        <a:cs typeface="+mn-cs"/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latinLnBrk="1">
                        <a:defRPr/>
                      </a:pPr>
                      <a:r>
                        <a:rPr lang="en-US" altLang="ko-KR" sz="1500" kern="1200">
                          <a:latin typeface="나눔고딕"/>
                          <a:ea typeface="나눔고딕"/>
                        </a:rPr>
                        <a:t>Tomcat 9.0</a:t>
                      </a:r>
                      <a:endParaRPr lang="ko-KR" altLang="en-US" sz="1500" kern="1200">
                        <a:solidFill>
                          <a:schemeClr val="dk1"/>
                        </a:solidFill>
                        <a:latin typeface="나눔고딕"/>
                        <a:ea typeface="나눔고딕"/>
                        <a:cs typeface="+mn-cs"/>
                      </a:endParaRPr>
                    </a:p>
                  </a:txBody>
                  <a:tcPr marL="91440" marR="91440" anchor="ctr"/>
                </a:tc>
              </a:tr>
              <a:tr h="373806">
                <a:tc>
                  <a:txBody>
                    <a:bodyPr vert="horz" lIns="91440" tIns="45720" rIns="91440" bIns="45720" anchor="ctr" anchorCtr="0"/>
                    <a:p>
                      <a:pPr latinLnBrk="1">
                        <a:defRPr/>
                      </a:pPr>
                      <a:r>
                        <a:rPr lang="en-US" altLang="ko-KR" sz="1500" kern="1200">
                          <a:latin typeface="나눔고딕"/>
                          <a:ea typeface="나눔고딕"/>
                        </a:rPr>
                        <a:t>DataBase System</a:t>
                      </a:r>
                      <a:endParaRPr lang="ko-KR" altLang="en-US" sz="1500" kern="1200">
                        <a:solidFill>
                          <a:schemeClr val="dk1"/>
                        </a:solidFill>
                        <a:latin typeface="나눔고딕"/>
                        <a:ea typeface="나눔고딕"/>
                        <a:cs typeface="+mn-cs"/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latinLnBrk="1">
                        <a:defRPr/>
                      </a:pPr>
                      <a:r>
                        <a:rPr lang="en-US" altLang="ko-KR" sz="1500" kern="1200">
                          <a:latin typeface="나눔고딕"/>
                          <a:ea typeface="나눔고딕"/>
                        </a:rPr>
                        <a:t>Oracle11g XE</a:t>
                      </a:r>
                      <a:endParaRPr lang="ko-KR" altLang="en-US" sz="1500" kern="1200">
                        <a:solidFill>
                          <a:schemeClr val="dk1"/>
                        </a:solidFill>
                        <a:latin typeface="나눔고딕"/>
                        <a:ea typeface="나눔고딕"/>
                        <a:cs typeface="+mn-cs"/>
                      </a:endParaRPr>
                    </a:p>
                  </a:txBody>
                  <a:tcPr marL="91440" marR="91440" anchor="ctr"/>
                </a:tc>
              </a:tr>
              <a:tr h="365162">
                <a:tc>
                  <a:txBody>
                    <a:bodyPr vert="horz" lIns="91440" tIns="45720" rIns="91440" bIns="45720" anchor="ctr" anchorCtr="0"/>
                    <a:p>
                      <a:pPr latinLnBrk="1">
                        <a:defRPr/>
                      </a:pPr>
                      <a:r>
                        <a:rPr lang="en-US" altLang="ko-KR" sz="1500" kern="1200">
                          <a:latin typeface="나눔고딕"/>
                          <a:ea typeface="나눔고딕"/>
                        </a:rPr>
                        <a:t>Tool</a:t>
                      </a:r>
                      <a:endParaRPr lang="ko-KR" altLang="en-US" sz="1500" kern="1200">
                        <a:solidFill>
                          <a:schemeClr val="dk1"/>
                        </a:solidFill>
                        <a:latin typeface="나눔고딕"/>
                        <a:ea typeface="나눔고딕"/>
                        <a:cs typeface="+mn-cs"/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latinLnBrk="1">
                        <a:defRPr/>
                      </a:pPr>
                      <a:r>
                        <a:rPr lang="en-US" altLang="ko-KR" sz="1500" kern="1200">
                          <a:latin typeface="나눔고딕"/>
                          <a:ea typeface="나눔고딕"/>
                        </a:rPr>
                        <a:t>STS, Anaconda,</a:t>
                      </a:r>
                      <a:r>
                        <a:rPr lang="en-US" altLang="ko-KR" sz="1500" kern="1200" baseline="0">
                          <a:latin typeface="나눔고딕"/>
                          <a:ea typeface="나눔고딕"/>
                        </a:rPr>
                        <a:t> Jupyter Notebook, PyCharm, VS Code</a:t>
                      </a:r>
                      <a:endParaRPr lang="ko-KR" altLang="en-US" sz="1500" kern="1200">
                        <a:solidFill>
                          <a:schemeClr val="dk1"/>
                        </a:solidFill>
                        <a:latin typeface="나눔고딕"/>
                        <a:ea typeface="나눔고딕"/>
                        <a:cs typeface="+mn-cs"/>
                      </a:endParaRPr>
                    </a:p>
                  </a:txBody>
                  <a:tcPr marL="91440" marR="91440" anchor="ctr"/>
                </a:tc>
              </a:tr>
              <a:tr h="365162">
                <a:tc>
                  <a:txBody>
                    <a:bodyPr vert="horz" lIns="91440" tIns="45720" rIns="91440" bIns="45720" anchor="ctr" anchorCtr="0"/>
                    <a:p>
                      <a:pPr latinLnBrk="1">
                        <a:defRPr/>
                      </a:pPr>
                      <a:r>
                        <a:rPr lang="en-US" altLang="ko-KR" sz="15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+mn-cs"/>
                        </a:rPr>
                        <a:t>Machine</a:t>
                      </a:r>
                      <a:r>
                        <a:rPr lang="en-US" altLang="ko-KR" sz="1500" kern="1200" baseline="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+mn-cs"/>
                        </a:rPr>
                        <a:t> learning</a:t>
                      </a:r>
                      <a:endParaRPr lang="ko-KR" altLang="en-US" sz="1500" kern="1200">
                        <a:solidFill>
                          <a:schemeClr val="dk1"/>
                        </a:solidFill>
                        <a:latin typeface="나눔고딕"/>
                        <a:ea typeface="나눔고딕"/>
                        <a:cs typeface="+mn-cs"/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latinLnBrk="1">
                        <a:defRPr/>
                      </a:pPr>
                      <a:r>
                        <a:rPr lang="en-US" altLang="ko-KR" sz="15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+mn-cs"/>
                        </a:rPr>
                        <a:t>Python 3.7, Scikit learn, </a:t>
                      </a:r>
                      <a:r>
                        <a:rPr lang="en-US" altLang="ko-KR" sz="1500" kern="1200" baseline="0">
                          <a:latin typeface="나눔고딕"/>
                          <a:ea typeface="나눔고딕"/>
                        </a:rPr>
                        <a:t>Jupyter Notebook, </a:t>
                      </a:r>
                      <a:r>
                        <a:rPr lang="en-US" altLang="ko-KR" sz="15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+mn-cs"/>
                        </a:rPr>
                        <a:t>PyCharm</a:t>
                      </a:r>
                      <a:endParaRPr lang="ko-KR" altLang="en-US" sz="1500" kern="1200">
                        <a:solidFill>
                          <a:schemeClr val="dk1"/>
                        </a:solidFill>
                        <a:latin typeface="나눔고딕"/>
                        <a:ea typeface="나눔고딕"/>
                        <a:cs typeface="+mn-cs"/>
                      </a:endParaRPr>
                    </a:p>
                  </a:txBody>
                  <a:tcPr marL="91440" marR="91440" anchor="ctr"/>
                </a:tc>
              </a:tr>
              <a:tr h="365162">
                <a:tc>
                  <a:txBody>
                    <a:bodyPr vert="horz" lIns="91440" tIns="45720" rIns="91440" bIns="45720" anchor="ctr" anchorCtr="0"/>
                    <a:p>
                      <a:pPr latinLnBrk="1">
                        <a:defRPr/>
                      </a:pPr>
                      <a:r>
                        <a:rPr lang="en-US" altLang="ko-KR" sz="1500" kern="1200" baseline="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+mn-cs"/>
                        </a:rPr>
                        <a:t>Deep learning</a:t>
                      </a:r>
                      <a:endParaRPr lang="ko-KR" altLang="en-US" sz="1500" kern="1200">
                        <a:solidFill>
                          <a:schemeClr val="dk1"/>
                        </a:solidFill>
                        <a:latin typeface="나눔고딕"/>
                        <a:ea typeface="나눔고딕"/>
                        <a:cs typeface="+mn-cs"/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latinLnBrk="1">
                        <a:defRPr/>
                      </a:pPr>
                      <a:r>
                        <a:rPr lang="en-US" altLang="ko-KR" sz="15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+mn-cs"/>
                        </a:rPr>
                        <a:t>Python 3.7, Tensorflow 2, </a:t>
                      </a:r>
                      <a:r>
                        <a:rPr lang="en-US" altLang="ko-KR" sz="1500" kern="1200" baseline="0">
                          <a:latin typeface="나눔고딕"/>
                          <a:ea typeface="나눔고딕"/>
                        </a:rPr>
                        <a:t>Jupyter Notebook, </a:t>
                      </a:r>
                      <a:r>
                        <a:rPr lang="en-US" altLang="ko-KR" sz="15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+mn-cs"/>
                        </a:rPr>
                        <a:t>PyCharm</a:t>
                      </a:r>
                      <a:endParaRPr lang="ko-KR" altLang="en-US" sz="1500" kern="1200">
                        <a:solidFill>
                          <a:schemeClr val="dk1"/>
                        </a:solidFill>
                        <a:latin typeface="나눔고딕"/>
                        <a:ea typeface="나눔고딕"/>
                        <a:cs typeface="+mn-cs"/>
                      </a:endParaRPr>
                    </a:p>
                  </a:txBody>
                  <a:tcPr marL="91440" marR="91440" anchor="ctr"/>
                </a:tc>
              </a:tr>
              <a:tr h="182581">
                <a:tc>
                  <a:txBody>
                    <a:bodyPr vert="horz" lIns="91440" tIns="45720" rIns="91440" bIns="45720" anchor="ctr" anchorCtr="0"/>
                    <a:p>
                      <a:pPr latinLnBrk="1">
                        <a:defRPr/>
                      </a:pPr>
                      <a:r>
                        <a:rPr lang="en-US" altLang="ko-KR" sz="1500" kern="1200">
                          <a:latin typeface="나눔고딕"/>
                          <a:ea typeface="나눔고딕"/>
                        </a:rPr>
                        <a:t>Design Tool</a:t>
                      </a:r>
                      <a:endParaRPr lang="ko-KR" altLang="en-US" sz="1500" kern="1200">
                        <a:solidFill>
                          <a:schemeClr val="dk1"/>
                        </a:solidFill>
                        <a:latin typeface="나눔고딕"/>
                        <a:ea typeface="나눔고딕"/>
                        <a:cs typeface="+mn-cs"/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latinLnBrk="1">
                        <a:defRPr/>
                      </a:pPr>
                      <a:r>
                        <a:rPr lang="en-US" altLang="ko-KR" sz="1500" kern="1200">
                          <a:latin typeface="나눔고딕"/>
                          <a:ea typeface="나눔고딕"/>
                        </a:rPr>
                        <a:t>AmaterasUML, AmaterasERD</a:t>
                      </a:r>
                      <a:endParaRPr lang="ko-KR" altLang="en-US" sz="1500" kern="1200">
                        <a:solidFill>
                          <a:schemeClr val="dk1"/>
                        </a:solidFill>
                        <a:latin typeface="나눔고딕"/>
                        <a:ea typeface="나눔고딕"/>
                        <a:cs typeface="+mn-cs"/>
                      </a:endParaRPr>
                    </a:p>
                  </a:txBody>
                  <a:tcPr marL="91440" marR="91440" anchor="ctr"/>
                </a:tc>
              </a:tr>
              <a:tr h="182581">
                <a:tc>
                  <a:txBody>
                    <a:bodyPr vert="horz" lIns="91440" tIns="45720" rIns="91440" bIns="45720" anchor="ctr" anchorCtr="0"/>
                    <a:p>
                      <a:pPr latinLnBrk="1">
                        <a:defRPr/>
                      </a:pPr>
                      <a:r>
                        <a:rPr lang="en-US" altLang="ko-KR" sz="15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+mn-cs"/>
                        </a:rPr>
                        <a:t>Github</a:t>
                      </a:r>
                      <a:endParaRPr lang="en-US" altLang="ko-KR" sz="1500" kern="1200">
                        <a:solidFill>
                          <a:schemeClr val="dk1"/>
                        </a:solidFill>
                        <a:latin typeface="나눔고딕"/>
                        <a:ea typeface="나눔고딕"/>
                        <a:cs typeface="+mn-cs"/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latinLnBrk="1">
                        <a:defRPr/>
                      </a:pPr>
                      <a:r>
                        <a:rPr lang="en-US" altLang="ko-KR" sz="15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+mn-cs"/>
                        </a:rPr>
                        <a:t>https://github.com/Lucrombus/team4_v2sbm3c</a:t>
                      </a:r>
                      <a:endParaRPr lang="en-US" altLang="ko-KR" sz="1500" kern="1200">
                        <a:solidFill>
                          <a:schemeClr val="dk1"/>
                        </a:solidFill>
                        <a:latin typeface="나눔고딕"/>
                        <a:ea typeface="나눔고딕"/>
                        <a:cs typeface="+mn-cs"/>
                      </a:endParaRPr>
                    </a:p>
                  </a:txBody>
                  <a:tcPr marL="91440" marR="91440" anchor="ctr"/>
                </a:tc>
              </a:tr>
              <a:tr h="507976">
                <a:tc>
                  <a:txBody>
                    <a:bodyPr vert="horz" lIns="91440" tIns="45720" rIns="91440" bIns="45720" anchor="ctr" anchorCtr="0"/>
                    <a:p>
                      <a:pPr latinLnBrk="1">
                        <a:defRPr/>
                      </a:pPr>
                      <a:r>
                        <a:rPr lang="ko-KR" altLang="en-US" sz="15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+mn-cs"/>
                        </a:rPr>
                        <a:t>통합 </a:t>
                      </a:r>
                      <a:r>
                        <a:rPr lang="en-US" altLang="ko-KR" sz="15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+mn-cs"/>
                        </a:rPr>
                        <a:t>/ </a:t>
                      </a:r>
                      <a:r>
                        <a:rPr lang="ko-KR" altLang="en-US" sz="15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+mn-cs"/>
                        </a:rPr>
                        <a:t>배포</a:t>
                      </a:r>
                      <a:endParaRPr lang="ko-KR" altLang="en-US" sz="1500" kern="1200">
                        <a:solidFill>
                          <a:schemeClr val="dk1"/>
                        </a:solidFill>
                        <a:latin typeface="나눔고딕"/>
                        <a:ea typeface="나눔고딕"/>
                        <a:cs typeface="+mn-cs"/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latinLnBrk="1">
                        <a:defRPr/>
                      </a:pPr>
                      <a:r>
                        <a:rPr lang="en-US" altLang="ko-KR" sz="15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+mn-cs"/>
                        </a:rPr>
                        <a:t>Github, AWS EC2, Docker</a:t>
                      </a:r>
                      <a:endParaRPr lang="ko-KR" altLang="en-US" sz="1500" kern="1200">
                        <a:solidFill>
                          <a:schemeClr val="dk1"/>
                        </a:solidFill>
                        <a:latin typeface="나눔고딕"/>
                        <a:ea typeface="나눔고딕"/>
                        <a:cs typeface="+mn-cs"/>
                      </a:endParaRPr>
                    </a:p>
                  </a:txBody>
                  <a:tcPr marL="91440" marR="91440" anchor="ctr"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패싯">
  <a:themeElements>
    <a:clrScheme name="패싯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패싯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Microsoft JhengHei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Microsoft JhengHei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패싯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3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881</ep:Words>
  <ep:PresentationFormat>화면 슬라이드 쇼(4:3)</ep:PresentationFormat>
  <ep:Paragraphs>108</ep:Paragraphs>
  <ep:Slides>57</ep:Slides>
  <ep:Notes>3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57</vt:i4>
      </vt:variant>
    </vt:vector>
  </ep:HeadingPairs>
  <ep:TitlesOfParts>
    <vt:vector size="58" baseType="lpstr">
      <vt:lpstr>패싯</vt:lpstr>
      <vt:lpstr>수료 프로젝트</vt:lpstr>
      <vt:lpstr>청년알바 정보공유 및  업종추천 시스템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4. DBMS 설계</vt:lpstr>
      <vt:lpstr>슬라이드 11</vt:lpstr>
      <vt:lpstr>슬라이드 12</vt:lpstr>
      <vt:lpstr>5. 객체 설계</vt:lpstr>
      <vt:lpstr>5.1 Usecase diagram</vt:lpstr>
      <vt:lpstr>슬라이드 15</vt:lpstr>
      <vt:lpstr>슬라이드 16</vt:lpstr>
      <vt:lpstr>슬라이드 17</vt:lpstr>
      <vt:lpstr>슬라이드 18</vt:lpstr>
      <vt:lpstr>슬라이드 19</vt:lpstr>
      <vt:lpstr>5.2 Activity diagram 구현</vt:lpstr>
      <vt:lpstr>슬라이드 21</vt:lpstr>
      <vt:lpstr>슬라이드 22</vt:lpstr>
      <vt:lpstr>슬라이드 23</vt:lpstr>
      <vt:lpstr>슬라이드 24</vt:lpstr>
      <vt:lpstr>슬라이드 25</vt:lpstr>
      <vt:lpstr>5.2 Object diagram 구현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1. Web 프로젝트 구현</vt:lpstr>
      <vt:lpstr>슬라이드 34</vt:lpstr>
      <vt:lpstr>슬라이드 35</vt:lpstr>
      <vt:lpstr>슬라이드 36</vt:lpstr>
      <vt:lpstr>슬라이드 37</vt:lpstr>
      <vt:lpstr>슬라이드 38</vt:lpstr>
      <vt:lpstr>슬라이드 39</vt:lpstr>
      <vt:lpstr>슬라이드 40</vt:lpstr>
      <vt:lpstr>슬라이드 41</vt:lpstr>
      <vt:lpstr>슬라이드 42</vt:lpstr>
      <vt:lpstr>슬라이드 43</vt:lpstr>
      <vt:lpstr>슬라이드 44</vt:lpstr>
      <vt:lpstr>슬라이드 45</vt:lpstr>
      <vt:lpstr>슬라이드 46</vt:lpstr>
      <vt:lpstr>슬라이드 47</vt:lpstr>
      <vt:lpstr>슬라이드 48</vt:lpstr>
      <vt:lpstr>슬라이드 49</vt:lpstr>
      <vt:lpstr>2. Deep Learning 기반 추천 시스템(DNN)</vt:lpstr>
      <vt:lpstr>슬라이드 51</vt:lpstr>
      <vt:lpstr>슬라이드 52</vt:lpstr>
      <vt:lpstr>슬라이드 53</vt:lpstr>
      <vt:lpstr>3. 프로젝트 시연 1. Web service 2. 추천 시스쳄</vt:lpstr>
      <vt:lpstr>4. 프로젝트 후기</vt:lpstr>
      <vt:lpstr>슬라이드 56</vt:lpstr>
      <vt:lpstr>Thank you!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2012-10-30T15:46:08.000</dcterms:created>
  <dc:creator>효정 임</dc:creator>
  <cp:lastModifiedBy>ke040</cp:lastModifiedBy>
  <dcterms:modified xsi:type="dcterms:W3CDTF">2023-07-05T09:11:08.520</dcterms:modified>
  <cp:revision>999</cp:revision>
  <dc:title>PowerPoint Presentation</dc:title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